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60" r:id="rId3"/>
    <p:sldId id="261" r:id="rId4"/>
    <p:sldId id="263" r:id="rId5"/>
    <p:sldId id="262" r:id="rId6"/>
    <p:sldId id="266" r:id="rId7"/>
    <p:sldId id="259" r:id="rId8"/>
    <p:sldId id="276" r:id="rId9"/>
    <p:sldId id="278" r:id="rId10"/>
    <p:sldId id="268" r:id="rId11"/>
    <p:sldId id="269" r:id="rId12"/>
    <p:sldId id="270" r:id="rId13"/>
    <p:sldId id="272" r:id="rId14"/>
    <p:sldId id="281" r:id="rId15"/>
    <p:sldId id="273" r:id="rId16"/>
    <p:sldId id="279" r:id="rId17"/>
    <p:sldId id="274" r:id="rId18"/>
    <p:sldId id="275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A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73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31D1A-E1F6-4CB7-8DFE-B8206D7E0DBC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06C1-9B9D-4E41-AE8D-7A7EBBB7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46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E06C1-9B9D-4E41-AE8D-7A7EBBB762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62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2B68-E20A-4B0C-B724-85B6EB07644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2B68-E20A-4B0C-B724-85B6EB07644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dralston\Documents\MATLAB\hudson\irene\figs_paper\fig03_ssc_sal_contour_66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ralston\Documents\Research\Projects\Hudson\images\hudson_haverstraw__tappanzee_irene_Aug31_2011.PNG"/>
          <p:cNvPicPr>
            <a:picLocks noChangeAspect="1" noChangeArrowheads="1"/>
          </p:cNvPicPr>
          <p:nvPr/>
        </p:nvPicPr>
        <p:blipFill>
          <a:blip r:embed="rId2" cstate="print"/>
          <a:srcRect l="20296" t="1717" r="28749" b="3170"/>
          <a:stretch>
            <a:fillRect/>
          </a:stretch>
        </p:blipFill>
        <p:spPr bwMode="auto">
          <a:xfrm>
            <a:off x="0" y="0"/>
            <a:ext cx="32004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6324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LANDSAT</a:t>
            </a:r>
            <a:br>
              <a:rPr lang="en-US" sz="1400" dirty="0" smtClean="0">
                <a:solidFill>
                  <a:schemeClr val="bg2"/>
                </a:solidFill>
              </a:rPr>
            </a:br>
            <a:r>
              <a:rPr lang="en-US" sz="1400" dirty="0" smtClean="0">
                <a:solidFill>
                  <a:schemeClr val="bg2"/>
                </a:solidFill>
              </a:rPr>
              <a:t>Aug 31, 2011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1371600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Gill Sans MT" pitchFamily="34" charset="0"/>
              </a:rPr>
              <a:t>Sediment transport and deposition:</a:t>
            </a:r>
            <a:r>
              <a:rPr lang="en-US" sz="2800" dirty="0" smtClean="0">
                <a:latin typeface="Gill Sans MT" pitchFamily="34" charset="0"/>
              </a:rPr>
              <a:t/>
            </a:r>
            <a:br>
              <a:rPr lang="en-US" sz="2800" dirty="0" smtClean="0">
                <a:latin typeface="Gill Sans MT" pitchFamily="34" charset="0"/>
              </a:rPr>
            </a:br>
            <a:r>
              <a:rPr lang="en-US" sz="2800" dirty="0" smtClean="0">
                <a:latin typeface="Gill Sans MT" pitchFamily="34" charset="0"/>
              </a:rPr>
              <a:t>salinity fronts and storm events</a:t>
            </a:r>
            <a:endParaRPr lang="en-US" sz="2800" dirty="0"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31636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David Ralston,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Rocky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Geyer,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John Warner, Gary Wall</a:t>
            </a:r>
          </a:p>
        </p:txBody>
      </p:sp>
      <p:pic>
        <p:nvPicPr>
          <p:cNvPr id="11" name="Picture 6" descr="blue301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0026" y="3962400"/>
            <a:ext cx="1005840" cy="914400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4191000"/>
            <a:ext cx="14511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00400" y="54102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Hudson River Science Symposium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SUNY New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Paltz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April 24, 2013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dralston\Documents\Research\Projects\Hudson\images\image09032011_500m.jpg"/>
          <p:cNvPicPr>
            <a:picLocks noChangeAspect="1" noChangeArrowheads="1"/>
          </p:cNvPicPr>
          <p:nvPr/>
        </p:nvPicPr>
        <p:blipFill rotWithShape="1">
          <a:blip r:embed="rId3" cstate="print"/>
          <a:srcRect l="45672" t="63315" r="51222" b="25582"/>
          <a:stretch/>
        </p:blipFill>
        <p:spPr bwMode="auto">
          <a:xfrm>
            <a:off x="7481454" y="0"/>
            <a:ext cx="1662546" cy="6858000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 rot="19413246">
            <a:off x="8254278" y="2877567"/>
            <a:ext cx="453017" cy="475493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:\Users\dralston\Documents\MATLAB\hudson\hav09\figs_paper\fig11_frontMap1.png"/>
          <p:cNvPicPr>
            <a:picLocks noChangeAspect="1"/>
          </p:cNvPicPr>
          <p:nvPr/>
        </p:nvPicPr>
        <p:blipFill rotWithShape="1">
          <a:blip r:embed="rId4" cstate="print"/>
          <a:srcRect l="7408" t="23884" r="67899" b="28493"/>
          <a:stretch/>
        </p:blipFill>
        <p:spPr bwMode="auto">
          <a:xfrm>
            <a:off x="76200" y="1524000"/>
            <a:ext cx="228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76200" y="118544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Salinity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+ bathy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6200" y="1182469"/>
            <a:ext cx="4495800" cy="4608731"/>
            <a:chOff x="381000" y="1182469"/>
            <a:chExt cx="4495800" cy="4608731"/>
          </a:xfrm>
        </p:grpSpPr>
        <p:pic>
          <p:nvPicPr>
            <p:cNvPr id="17" name="Picture 16" descr="C:\Users\dralston\Documents\MATLAB\hudson\hav09\figs_paper\fig11_frontMap1.png"/>
            <p:cNvPicPr>
              <a:picLocks noChangeAspect="1"/>
            </p:cNvPicPr>
            <p:nvPr/>
          </p:nvPicPr>
          <p:blipFill rotWithShape="1">
            <a:blip r:embed="rId4" cstate="print"/>
            <a:srcRect l="7408" t="23884" r="47320" b="26632"/>
            <a:stretch/>
          </p:blipFill>
          <p:spPr bwMode="auto">
            <a:xfrm>
              <a:off x="381000" y="1515601"/>
              <a:ext cx="4191000" cy="4275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2438400" y="1182469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ill Sans MT" pitchFamily="34" charset="0"/>
                </a:rPr>
                <a:t>bottom stress </a:t>
              </a:r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 MT" pitchFamily="34" charset="0"/>
                </a:rPr>
                <a:t>+ </a:t>
              </a:r>
              <a:r>
                <a:rPr lang="en-US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 MT" pitchFamily="34" charset="0"/>
                </a:rPr>
                <a:t>sal</a:t>
              </a:r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 MT" pitchFamily="34" charset="0"/>
                </a:rPr>
                <a:t>.</a:t>
              </a:r>
            </a:p>
            <a:p>
              <a:endParaRPr lang="en-US" dirty="0">
                <a:latin typeface="Gill Sans MT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6200" y="1185446"/>
            <a:ext cx="6324600" cy="4605754"/>
            <a:chOff x="381000" y="1185446"/>
            <a:chExt cx="6324600" cy="4605754"/>
          </a:xfrm>
        </p:grpSpPr>
        <p:pic>
          <p:nvPicPr>
            <p:cNvPr id="15" name="Picture 14" descr="C:\Users\dralston\Documents\MATLAB\hudson\hav09\figs_paper\fig11_frontMap1.png"/>
            <p:cNvPicPr>
              <a:picLocks noChangeAspect="1"/>
            </p:cNvPicPr>
            <p:nvPr/>
          </p:nvPicPr>
          <p:blipFill rotWithShape="1">
            <a:blip r:embed="rId4" cstate="print"/>
            <a:srcRect l="7408" t="23884" r="26743" b="26632"/>
            <a:stretch/>
          </p:blipFill>
          <p:spPr bwMode="auto">
            <a:xfrm>
              <a:off x="381000" y="1515601"/>
              <a:ext cx="6096000" cy="4275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4572000" y="1185446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ill Sans MT" pitchFamily="34" charset="0"/>
                </a:rPr>
                <a:t>SSC </a:t>
              </a:r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 MT" pitchFamily="34" charset="0"/>
                </a:rPr>
                <a:t>+ velocity</a:t>
              </a:r>
            </a:p>
            <a:p>
              <a:pPr algn="r"/>
              <a:endParaRPr lang="en-US" dirty="0" smtClean="0">
                <a:latin typeface="Gill Sans MT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201" y="1197114"/>
            <a:ext cx="8423230" cy="4568731"/>
            <a:chOff x="395704" y="1197114"/>
            <a:chExt cx="8748296" cy="4568731"/>
          </a:xfrm>
        </p:grpSpPr>
        <p:pic>
          <p:nvPicPr>
            <p:cNvPr id="9" name="Picture 8" descr="C:\Users\dralston\Documents\MATLAB\hudson\hav09\figs_paper\fig11_frontMap1.png"/>
            <p:cNvPicPr>
              <a:picLocks noChangeAspect="1"/>
            </p:cNvPicPr>
            <p:nvPr/>
          </p:nvPicPr>
          <p:blipFill rotWithShape="1">
            <a:blip r:embed="rId4" cstate="print"/>
            <a:srcRect l="7568" t="23884" r="2626" b="26632"/>
            <a:stretch/>
          </p:blipFill>
          <p:spPr bwMode="auto">
            <a:xfrm>
              <a:off x="395704" y="1490246"/>
              <a:ext cx="8313866" cy="4275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6400800" y="1197114"/>
              <a:ext cx="274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0099"/>
                  </a:solidFill>
                  <a:latin typeface="Gill Sans MT" pitchFamily="34" charset="0"/>
                </a:rPr>
                <a:t>erosion</a:t>
              </a:r>
              <a:r>
                <a:rPr lang="en-US" dirty="0" smtClean="0">
                  <a:latin typeface="Gill Sans MT" pitchFamily="34" charset="0"/>
                </a:rPr>
                <a:t>/</a:t>
              </a:r>
              <a:r>
                <a:rPr lang="en-US" dirty="0" smtClean="0">
                  <a:solidFill>
                    <a:srgbClr val="00B050"/>
                  </a:solidFill>
                  <a:latin typeface="Gill Sans MT" pitchFamily="34" charset="0"/>
                </a:rPr>
                <a:t>deposition</a:t>
              </a:r>
              <a:r>
                <a:rPr lang="en-US" dirty="0" smtClean="0">
                  <a:latin typeface="Gill Sans MT" pitchFamily="34" charset="0"/>
                </a:rPr>
                <a:t> </a:t>
              </a:r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 MT" pitchFamily="34" charset="0"/>
                </a:rPr>
                <a:t>+ </a:t>
              </a:r>
              <a:r>
                <a:rPr lang="en-US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 MT" pitchFamily="34" charset="0"/>
                </a:rPr>
                <a:t>sal</a:t>
              </a:r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 MT" pitchFamily="34" charset="0"/>
                </a:rPr>
                <a:t>.</a:t>
              </a:r>
            </a:p>
            <a:p>
              <a:endParaRPr lang="en-US" dirty="0">
                <a:latin typeface="Gill Sans MT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96000" y="5647492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Net over 1 tidal cycle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28800" y="5833646"/>
            <a:ext cx="3962400" cy="0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791200" y="5681246"/>
            <a:ext cx="0" cy="15240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568124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Slack before flood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3342" y="300335"/>
            <a:ext cx="6512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Gill Sans MT" pitchFamily="34" charset="0"/>
              </a:rPr>
              <a:t>Salinity front sediment trapping: 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Gill Sans MT" pitchFamily="34" charset="0"/>
              </a:rPr>
              <a:t>Haverstraw Bay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model results, Fall 2009</a:t>
            </a:r>
          </a:p>
        </p:txBody>
      </p:sp>
      <p:sp>
        <p:nvSpPr>
          <p:cNvPr id="2" name="Oval 1"/>
          <p:cNvSpPr/>
          <p:nvPr/>
        </p:nvSpPr>
        <p:spPr>
          <a:xfrm>
            <a:off x="685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7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dralston\Documents\Research\Projects\Hudson\images\image09032011_500m.jpg"/>
          <p:cNvPicPr>
            <a:picLocks noChangeAspect="1" noChangeArrowheads="1"/>
          </p:cNvPicPr>
          <p:nvPr/>
        </p:nvPicPr>
        <p:blipFill rotWithShape="1">
          <a:blip r:embed="rId3" cstate="print"/>
          <a:srcRect l="45672" t="63315" r="51222" b="25582"/>
          <a:stretch/>
        </p:blipFill>
        <p:spPr bwMode="auto">
          <a:xfrm>
            <a:off x="7481454" y="0"/>
            <a:ext cx="1662546" cy="6858000"/>
          </a:xfrm>
          <a:prstGeom prst="rect">
            <a:avLst/>
          </a:prstGeom>
          <a:noFill/>
        </p:spPr>
      </p:pic>
      <p:pic>
        <p:nvPicPr>
          <p:cNvPr id="13" name="Picture 12" descr="C:\Users\dralston\Documents\MATLAB\hudson\hav09\figs_paper\fig12_frontMap2.png"/>
          <p:cNvPicPr>
            <a:picLocks noChangeAspect="1"/>
          </p:cNvPicPr>
          <p:nvPr/>
        </p:nvPicPr>
        <p:blipFill rotWithShape="1">
          <a:blip r:embed="rId4" cstate="print"/>
          <a:srcRect l="7226" t="16552" r="7706" b="23919"/>
          <a:stretch/>
        </p:blipFill>
        <p:spPr bwMode="auto">
          <a:xfrm>
            <a:off x="263856" y="990600"/>
            <a:ext cx="758360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dralston\Documents\MATLAB\hudson\hav09\figs_paper\fig12_frontMap2.png"/>
          <p:cNvPicPr>
            <a:picLocks noChangeAspect="1"/>
          </p:cNvPicPr>
          <p:nvPr/>
        </p:nvPicPr>
        <p:blipFill rotWithShape="1">
          <a:blip r:embed="rId4" cstate="print"/>
          <a:srcRect l="7234" t="16552" r="28198" b="23919"/>
          <a:stretch/>
        </p:blipFill>
        <p:spPr bwMode="auto">
          <a:xfrm>
            <a:off x="263856" y="990600"/>
            <a:ext cx="5755944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dralston\Documents\MATLAB\hudson\hav09\figs_paper\fig12_frontMap2.png"/>
          <p:cNvPicPr>
            <a:picLocks noChangeAspect="1"/>
          </p:cNvPicPr>
          <p:nvPr/>
        </p:nvPicPr>
        <p:blipFill rotWithShape="1">
          <a:blip r:embed="rId4" cstate="print"/>
          <a:srcRect l="7233" t="16552" r="51278" b="23919"/>
          <a:stretch/>
        </p:blipFill>
        <p:spPr bwMode="auto">
          <a:xfrm>
            <a:off x="263856" y="990600"/>
            <a:ext cx="3698544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dralston\Documents\MATLAB\hudson\hav09\figs_paper\fig12_frontMap2.png"/>
          <p:cNvPicPr>
            <a:picLocks noChangeAspect="1"/>
          </p:cNvPicPr>
          <p:nvPr/>
        </p:nvPicPr>
        <p:blipFill rotWithShape="1">
          <a:blip r:embed="rId4" cstate="print"/>
          <a:srcRect l="7233" t="16552" r="70938" b="23919"/>
          <a:stretch/>
        </p:blipFill>
        <p:spPr bwMode="auto">
          <a:xfrm>
            <a:off x="263856" y="990600"/>
            <a:ext cx="1945944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-76200" y="6129754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Slack before flood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60960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Net over 1 tidal cycle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76400" y="6282154"/>
            <a:ext cx="3962400" cy="0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638800" y="6129754"/>
            <a:ext cx="0" cy="15240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200" y="4495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salinity </a:t>
            </a:r>
            <a:br>
              <a:rPr lang="en-US" dirty="0" smtClean="0">
                <a:latin typeface="Gill Sans MT" pitchFamily="34" charset="0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+ bathy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09800" y="4495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stress </a:t>
            </a:r>
            <a:br>
              <a:rPr lang="en-US" dirty="0" smtClean="0">
                <a:latin typeface="Gill Sans MT" pitchFamily="34" charset="0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+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sal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.</a:t>
            </a:r>
          </a:p>
          <a:p>
            <a:endParaRPr lang="en-US" dirty="0">
              <a:latin typeface="Gill Sans M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6200" y="44958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SSC </a:t>
            </a:r>
            <a:br>
              <a:rPr lang="en-US" dirty="0" smtClean="0">
                <a:latin typeface="Gill Sans MT" pitchFamily="34" charset="0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+ velocity</a:t>
            </a:r>
          </a:p>
          <a:p>
            <a:pPr algn="r"/>
            <a:endParaRPr lang="en-US" dirty="0" smtClean="0">
              <a:latin typeface="Gill Sans M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4419600"/>
            <a:ext cx="12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0099"/>
                </a:solidFill>
                <a:latin typeface="Gill Sans MT" pitchFamily="34" charset="0"/>
              </a:rPr>
              <a:t>erosion</a:t>
            </a:r>
            <a:r>
              <a:rPr lang="en-US" dirty="0" smtClean="0">
                <a:latin typeface="Gill Sans MT" pitchFamily="34" charset="0"/>
              </a:rPr>
              <a:t>/</a:t>
            </a:r>
            <a:br>
              <a:rPr lang="en-US" dirty="0" smtClean="0">
                <a:latin typeface="Gill Sans MT" pitchFamily="34" charset="0"/>
              </a:rPr>
            </a:br>
            <a:r>
              <a:rPr lang="en-US" dirty="0" smtClean="0">
                <a:solidFill>
                  <a:srgbClr val="00B050"/>
                </a:solidFill>
                <a:latin typeface="Gill Sans MT" pitchFamily="34" charset="0"/>
              </a:rPr>
              <a:t>deposition</a:t>
            </a:r>
            <a:r>
              <a:rPr lang="en-US" dirty="0" smtClean="0">
                <a:latin typeface="Gill Sans MT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+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sal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.</a:t>
            </a:r>
          </a:p>
          <a:p>
            <a:endParaRPr lang="en-US" dirty="0">
              <a:latin typeface="Gill Sans M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342" y="228600"/>
            <a:ext cx="5902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Gill Sans MT" pitchFamily="34" charset="0"/>
              </a:rPr>
              <a:t>Salinity front sediment trapping: 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Gill Sans MT" pitchFamily="34" charset="0"/>
              </a:rPr>
              <a:t>GW Bridge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 rot="1146418">
            <a:off x="8248819" y="4530494"/>
            <a:ext cx="292002" cy="475493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720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model results, Fall 2009</a:t>
            </a:r>
          </a:p>
        </p:txBody>
      </p:sp>
    </p:spTree>
    <p:extLst>
      <p:ext uri="{BB962C8B-B14F-4D97-AF65-F5344CB8AC3E}">
        <p14:creationId xmlns:p14="http://schemas.microsoft.com/office/powerpoint/2010/main" val="24341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342" y="147935"/>
            <a:ext cx="5902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Tropical Storms Irene and Lee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4713" b="13063"/>
          <a:stretch/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6183868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Mohawk River @ Cohoes 8/29/11, 2.2 g/L  (G. Wall)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533400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</a:rPr>
              <a:t>Extremely high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discharge:  introduce new sediment,  push salt seaward 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ill Sans MT" pitchFamily="34" charset="0"/>
            </a:endParaRPr>
          </a:p>
          <a:p>
            <a:pPr lvl="2"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	 added almost </a:t>
            </a:r>
            <a:r>
              <a:rPr lang="en-US" dirty="0" smtClean="0">
                <a:solidFill>
                  <a:srgbClr val="FF0000"/>
                </a:solidFill>
                <a:latin typeface="Gill Sans MT" pitchFamily="34" charset="0"/>
                <a:sym typeface="Wingdings" pitchFamily="2" charset="2"/>
              </a:rPr>
              <a:t>3 </a:t>
            </a:r>
            <a:r>
              <a:rPr lang="en-US" dirty="0" err="1" smtClean="0">
                <a:solidFill>
                  <a:srgbClr val="FF0000"/>
                </a:solidFill>
                <a:latin typeface="Gill Sans MT" pitchFamily="34" charset="0"/>
                <a:sym typeface="Wingdings" pitchFamily="2" charset="2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Gill Sans MT" pitchFamily="34" charset="0"/>
              </a:rPr>
              <a:t>ton</a:t>
            </a:r>
            <a:r>
              <a:rPr lang="en-US" dirty="0" smtClean="0">
                <a:solidFill>
                  <a:srgbClr val="FF0000"/>
                </a:solidFill>
                <a:latin typeface="Gill Sans MT" pitchFamily="34" charset="0"/>
              </a:rPr>
              <a:t> of new sediment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</a:rPr>
              <a:t>to the Hudson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 where did it go?</a:t>
            </a:r>
          </a:p>
        </p:txBody>
      </p:sp>
    </p:spTree>
    <p:extLst>
      <p:ext uri="{BB962C8B-B14F-4D97-AF65-F5344CB8AC3E}">
        <p14:creationId xmlns:p14="http://schemas.microsoft.com/office/powerpoint/2010/main" val="8443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dralston\Documents\MATLAB\hudson\irene\figs\hres_qr_qs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81000" y="992506"/>
            <a:ext cx="8411785" cy="315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342" y="147935"/>
            <a:ext cx="750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Tropical Storms Irene and Lee: </a:t>
            </a:r>
            <a:r>
              <a:rPr lang="en-US" sz="2400" dirty="0" smtClean="0">
                <a:latin typeface="Gill Sans MT" pitchFamily="34" charset="0"/>
              </a:rPr>
              <a:t>discharge and sediment flux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21268"/>
            <a:ext cx="8440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 net sediment flux past Poughkeepsie only ~ 1/3 total input</a:t>
            </a:r>
          </a:p>
        </p:txBody>
      </p:sp>
      <p:pic>
        <p:nvPicPr>
          <p:cNvPr id="20" name="Picture 8" descr="C:\Users\dralston\Documents\MATLAB\hudson\irene\figs\hres_qr_qs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53031" r="189" b="1401"/>
          <a:stretch/>
        </p:blipFill>
        <p:spPr bwMode="auto">
          <a:xfrm>
            <a:off x="381000" y="3678382"/>
            <a:ext cx="8411785" cy="287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dralston\Documents\MATLAB\hudson\irene\figs\hres_qr_qsed_wmode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5"/>
          <a:stretch/>
        </p:blipFill>
        <p:spPr bwMode="auto">
          <a:xfrm>
            <a:off x="381000" y="3659506"/>
            <a:ext cx="8411785" cy="29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28600" y="926068"/>
            <a:ext cx="8440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 model consistent with observed fluxes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1110734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data from USGS &amp; HRECOS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171375"/>
              </p:ext>
            </p:extLst>
          </p:nvPr>
        </p:nvGraphicFramePr>
        <p:xfrm>
          <a:off x="6080271" y="4267200"/>
          <a:ext cx="1692129" cy="446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5" imgW="914400" imgH="241200" progId="Equation.3">
                  <p:embed/>
                </p:oleObj>
              </mc:Choice>
              <mc:Fallback>
                <p:oleObj name="Equation" r:id="rId5" imgW="9144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80271" y="4267200"/>
                        <a:ext cx="1692129" cy="446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254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ralston\Documents\MATLAB\hudson\irene\figs\hres_seddbn_afteriren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3761" r="5447" b="4382"/>
          <a:stretch/>
        </p:blipFill>
        <p:spPr bwMode="auto">
          <a:xfrm>
            <a:off x="2455717" y="20782"/>
            <a:ext cx="6535883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1057870"/>
            <a:ext cx="23458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</a:rPr>
              <a:t>Where did the new sediment go? </a:t>
            </a:r>
          </a:p>
          <a:p>
            <a:pPr indent="-457200"/>
            <a:endParaRPr lang="en-US" dirty="0" smtClean="0">
              <a:solidFill>
                <a:schemeClr val="tx2">
                  <a:lumMod val="50000"/>
                </a:schemeClr>
              </a:solidFill>
              <a:latin typeface="Gill Sans MT" pitchFamily="34" charset="0"/>
            </a:endParaRPr>
          </a:p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Mass distributions along the Hudson through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142" y="159603"/>
            <a:ext cx="2702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Tropical Storms Irene and Lee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657600" y="1905000"/>
            <a:ext cx="762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05200" y="2145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Irene start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715000" y="902732"/>
            <a:ext cx="161109" cy="5450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57800" y="621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Irene end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64124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model results</a:t>
            </a:r>
          </a:p>
        </p:txBody>
      </p:sp>
    </p:spTree>
    <p:extLst>
      <p:ext uri="{BB962C8B-B14F-4D97-AF65-F5344CB8AC3E}">
        <p14:creationId xmlns:p14="http://schemas.microsoft.com/office/powerpoint/2010/main" val="13274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ralston\Documents\MATLAB\hudson\irene\figs\hres_seddbn_afterle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r="6500" b="4377"/>
          <a:stretch/>
        </p:blipFill>
        <p:spPr bwMode="auto">
          <a:xfrm>
            <a:off x="1524000" y="76200"/>
            <a:ext cx="7373431" cy="67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1057870"/>
            <a:ext cx="23458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</a:rPr>
              <a:t>Where did the new sediment go? </a:t>
            </a:r>
          </a:p>
          <a:p>
            <a:pPr indent="-457200"/>
            <a:endParaRPr lang="en-US" dirty="0" smtClean="0">
              <a:solidFill>
                <a:schemeClr val="tx2">
                  <a:lumMod val="50000"/>
                </a:schemeClr>
              </a:solidFill>
              <a:latin typeface="Gill Sans MT" pitchFamily="34" charset="0"/>
            </a:endParaRPr>
          </a:p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Mass distributions along the Hudson through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142" y="159603"/>
            <a:ext cx="2702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Tropical Storms Irene and Lee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757454" y="2087434"/>
            <a:ext cx="207373" cy="8198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0" y="2907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Before Lee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086600" y="2087434"/>
            <a:ext cx="152401" cy="4271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53200" y="2514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After Lee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400" y="64124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model results</a:t>
            </a:r>
          </a:p>
        </p:txBody>
      </p:sp>
    </p:spTree>
    <p:extLst>
      <p:ext uri="{BB962C8B-B14F-4D97-AF65-F5344CB8AC3E}">
        <p14:creationId xmlns:p14="http://schemas.microsoft.com/office/powerpoint/2010/main" val="41490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1057870"/>
            <a:ext cx="23458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</a:rPr>
              <a:t>Where did the new sediment go? </a:t>
            </a:r>
          </a:p>
          <a:p>
            <a:pPr indent="-457200"/>
            <a:endParaRPr lang="en-US" dirty="0" smtClean="0">
              <a:solidFill>
                <a:schemeClr val="tx2">
                  <a:lumMod val="50000"/>
                </a:schemeClr>
              </a:solidFill>
              <a:latin typeface="Gill Sans MT" pitchFamily="34" charset="0"/>
            </a:endParaRPr>
          </a:p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Mass distributions along the Hudson through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142" y="159603"/>
            <a:ext cx="2702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Tropical Storms Irene and Lee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3074" name="Picture 2" descr="C:\Users\dralston\Documents\MATLAB\hudson\irene\figs_paper\fig02_sedmass_7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4762" r="6995" b="4329"/>
          <a:stretch/>
        </p:blipFill>
        <p:spPr bwMode="auto">
          <a:xfrm>
            <a:off x="2438400" y="76200"/>
            <a:ext cx="6418217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 flipV="1">
            <a:off x="5105400" y="4994702"/>
            <a:ext cx="152401" cy="4271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72000" y="54218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 mo. after Lee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64124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model results</a:t>
            </a:r>
          </a:p>
        </p:txBody>
      </p:sp>
    </p:spTree>
    <p:extLst>
      <p:ext uri="{BB962C8B-B14F-4D97-AF65-F5344CB8AC3E}">
        <p14:creationId xmlns:p14="http://schemas.microsoft.com/office/powerpoint/2010/main" val="31420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g03_ssc_sal_contour_66.png"/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" b="3076"/>
          <a:stretch/>
        </p:blipFill>
        <p:spPr>
          <a:xfrm>
            <a:off x="2362200" y="152400"/>
            <a:ext cx="6781800" cy="6629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1570672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rgbClr val="FF0000"/>
                </a:solidFill>
                <a:latin typeface="Gill Sans MT" pitchFamily="34" charset="0"/>
                <a:sym typeface="Wingdings" pitchFamily="2" charset="2"/>
              </a:rPr>
              <a:t>New sediment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largely in the tidal river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4064675"/>
            <a:ext cx="236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rgbClr val="FF0000"/>
                </a:solidFill>
                <a:latin typeface="Gill Sans MT" pitchFamily="34" charset="0"/>
                <a:sym typeface="Wingdings" pitchFamily="2" charset="2"/>
              </a:rPr>
              <a:t>Sediment in estuary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remobilized by increased velocities &amp; reduced stratification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343" y="147935"/>
            <a:ext cx="2092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Irene and Lee</a:t>
            </a: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21268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Suspended sediment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64124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model results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810000"/>
            <a:ext cx="9144000" cy="2587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ralston\Documents\MATLAB\hudson\irene\figs_paper\figS2_depo_maps_7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9042" r="7475" b="9091"/>
          <a:stretch/>
        </p:blipFill>
        <p:spPr bwMode="auto">
          <a:xfrm>
            <a:off x="5244592" y="76200"/>
            <a:ext cx="3720592" cy="67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ralston\Documents\MATLAB\hudson\irene\figs_paper\figS2_depo_maps_7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9042" r="48074" b="9091"/>
          <a:stretch/>
        </p:blipFill>
        <p:spPr bwMode="auto">
          <a:xfrm>
            <a:off x="1524000" y="76200"/>
            <a:ext cx="3837709" cy="67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1411069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rgbClr val="FF0000"/>
                </a:solidFill>
                <a:latin typeface="Gill Sans MT" pitchFamily="34" charset="0"/>
              </a:rPr>
              <a:t>New sediment deposition</a:t>
            </a:r>
            <a:endParaRPr lang="en-US" dirty="0" smtClean="0">
              <a:solidFill>
                <a:srgbClr val="FF0000"/>
              </a:solidFill>
              <a:latin typeface="Gill Sans MT" pitchFamily="34" charset="0"/>
              <a:sym typeface="Wingdings" pitchFamily="2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1 month after Tropical Storm Lee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5400" y="1219200"/>
            <a:ext cx="190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rgbClr val="0070C0"/>
                </a:solidFill>
                <a:latin typeface="Gill Sans MT" pitchFamily="34" charset="0"/>
              </a:rPr>
              <a:t>Bed sediment erosion &amp; </a:t>
            </a:r>
            <a:r>
              <a:rPr lang="en-US" dirty="0" smtClean="0">
                <a:solidFill>
                  <a:srgbClr val="FF0000"/>
                </a:solidFill>
                <a:latin typeface="Gill Sans MT" pitchFamily="34" charset="0"/>
              </a:rPr>
              <a:t>deposition</a:t>
            </a:r>
            <a:endParaRPr lang="en-US" dirty="0" smtClean="0">
              <a:solidFill>
                <a:srgbClr val="FF0000"/>
              </a:solidFill>
              <a:latin typeface="Gill Sans MT" pitchFamily="34" charset="0"/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64124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model results</a:t>
            </a:r>
          </a:p>
        </p:txBody>
      </p:sp>
    </p:spTree>
    <p:extLst>
      <p:ext uri="{BB962C8B-B14F-4D97-AF65-F5344CB8AC3E}">
        <p14:creationId xmlns:p14="http://schemas.microsoft.com/office/powerpoint/2010/main" val="289574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alston\Documents\MATLAB\hudson\irene\figs_paper\fig04_landsat_aug31_7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3" t="5192" r="5753" b="10175"/>
          <a:stretch/>
        </p:blipFill>
        <p:spPr bwMode="auto">
          <a:xfrm>
            <a:off x="0" y="0"/>
            <a:ext cx="2209800" cy="688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130344"/>
            <a:ext cx="5902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 MT" pitchFamily="34" charset="0"/>
              </a:rPr>
              <a:t>Summary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663744"/>
            <a:ext cx="44807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- </a:t>
            </a:r>
            <a:r>
              <a:rPr lang="en-US" dirty="0" smtClean="0">
                <a:solidFill>
                  <a:srgbClr val="FF0000"/>
                </a:solidFill>
                <a:latin typeface="Gill Sans MT" pitchFamily="34" charset="0"/>
                <a:sym typeface="Wingdings" pitchFamily="2" charset="2"/>
              </a:rPr>
              <a:t>Salinity fronts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 at topographic transitions trap sediment at multiple locations in estuary</a:t>
            </a:r>
          </a:p>
          <a:p>
            <a:pPr indent="-457200"/>
            <a:endParaRPr lang="en-US" dirty="0" smtClean="0">
              <a:solidFill>
                <a:schemeClr val="tx2">
                  <a:lumMod val="50000"/>
                </a:schemeClr>
              </a:solidFill>
              <a:latin typeface="Gill Sans MT" pitchFamily="34" charset="0"/>
              <a:sym typeface="Wingdings" pitchFamily="2" charset="2"/>
            </a:endParaRPr>
          </a:p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- Sediment loading from </a:t>
            </a:r>
            <a:r>
              <a:rPr lang="en-US" dirty="0" smtClean="0">
                <a:solidFill>
                  <a:srgbClr val="FF0000"/>
                </a:solidFill>
                <a:latin typeface="Gill Sans MT" pitchFamily="34" charset="0"/>
                <a:sym typeface="Wingdings" pitchFamily="2" charset="2"/>
              </a:rPr>
              <a:t>extreme events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greatly exceeds near-term transport capacity,  with trapping in both tidal river and estuary</a:t>
            </a:r>
          </a:p>
        </p:txBody>
      </p:sp>
      <p:pic>
        <p:nvPicPr>
          <p:cNvPr id="5" name="Picture 2" descr="C:\Users\dralston\Documents\MATLAB\hudson\irene\figs_paper\fig04_landsat_aug31_7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7" t="5192" r="34945" b="10175"/>
          <a:stretch/>
        </p:blipFill>
        <p:spPr bwMode="auto">
          <a:xfrm>
            <a:off x="6995393" y="1"/>
            <a:ext cx="21486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8400" y="2602736"/>
            <a:ext cx="4480793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600"/>
              </a:spcAft>
            </a:pPr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What’s next?</a:t>
            </a:r>
          </a:p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 Transport and trapping processes in </a:t>
            </a:r>
            <a:r>
              <a:rPr lang="en-US" dirty="0" smtClean="0">
                <a:solidFill>
                  <a:srgbClr val="00B0F0"/>
                </a:solidFill>
                <a:latin typeface="Gill Sans MT" pitchFamily="34" charset="0"/>
                <a:sym typeface="Wingdings" pitchFamily="2" charset="2"/>
              </a:rPr>
              <a:t>tidal river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 not well documented or understood</a:t>
            </a:r>
          </a:p>
          <a:p>
            <a:pPr indent="-457200"/>
            <a:endParaRPr lang="en-US" dirty="0" smtClean="0">
              <a:solidFill>
                <a:schemeClr val="tx2">
                  <a:lumMod val="50000"/>
                </a:schemeClr>
              </a:solidFill>
              <a:latin typeface="Gill Sans MT" pitchFamily="34" charset="0"/>
              <a:sym typeface="Wingdings" pitchFamily="2" charset="2"/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 Extreme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events </a:t>
            </a:r>
            <a:r>
              <a:rPr lang="en-US" dirty="0">
                <a:solidFill>
                  <a:srgbClr val="00B0F0"/>
                </a:solidFill>
                <a:latin typeface="Gill Sans MT" pitchFamily="34" charset="0"/>
                <a:sym typeface="Wingdings" pitchFamily="2" charset="2"/>
              </a:rPr>
              <a:t>remobilize bed </a:t>
            </a:r>
            <a:r>
              <a:rPr lang="en-US" dirty="0" smtClean="0">
                <a:solidFill>
                  <a:srgbClr val="00B0F0"/>
                </a:solidFill>
                <a:latin typeface="Gill Sans MT" pitchFamily="34" charset="0"/>
                <a:sym typeface="Wingdings" pitchFamily="2" charset="2"/>
              </a:rPr>
              <a:t>sediments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in estuary, potentially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with contaminants that had been sequestered </a:t>
            </a:r>
          </a:p>
          <a:p>
            <a:pPr indent="-457200">
              <a:buFont typeface="Wingdings"/>
              <a:buChar char="à"/>
            </a:pPr>
            <a:endParaRPr lang="en-US" dirty="0" smtClean="0">
              <a:solidFill>
                <a:schemeClr val="tx2">
                  <a:lumMod val="50000"/>
                </a:schemeClr>
              </a:solidFill>
              <a:latin typeface="Gill Sans MT" pitchFamily="34" charset="0"/>
              <a:sym typeface="Wingdings" pitchFamily="2" charset="2"/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00B0F0"/>
                </a:solidFill>
                <a:latin typeface="Gill Sans MT" pitchFamily="34" charset="0"/>
                <a:sym typeface="Wingdings" pitchFamily="2" charset="2"/>
              </a:rPr>
              <a:t>Sediment residence times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 may be much longer than thought, limiting export of carbon and other </a:t>
            </a:r>
            <a:r>
              <a:rPr lang="en-US" dirty="0" err="1"/>
              <a:t>terrigenous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sym typeface="Wingdings" pitchFamily="2" charset="2"/>
              </a:rPr>
              <a:t> material to the ocean </a:t>
            </a:r>
          </a:p>
          <a:p>
            <a:pPr indent="-457200"/>
            <a:endParaRPr lang="en-US" dirty="0" smtClean="0">
              <a:solidFill>
                <a:schemeClr val="tx2">
                  <a:lumMod val="50000"/>
                </a:schemeClr>
              </a:solidFill>
              <a:latin typeface="Gill Sans MT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8462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1445248" y="3833277"/>
            <a:ext cx="6172200" cy="731520"/>
          </a:xfrm>
          <a:prstGeom prst="line">
            <a:avLst/>
          </a:prstGeom>
          <a:ln w="88900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445248" y="2278797"/>
            <a:ext cx="6172200" cy="762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ight Arrow 9"/>
          <p:cNvSpPr>
            <a:spLocks noChangeAspect="1"/>
          </p:cNvSpPr>
          <p:nvPr/>
        </p:nvSpPr>
        <p:spPr>
          <a:xfrm>
            <a:off x="3429000" y="3429000"/>
            <a:ext cx="685800" cy="4572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7086601" y="3193197"/>
            <a:ext cx="381000" cy="3048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634762" y="2341934"/>
            <a:ext cx="1175657" cy="1502229"/>
          </a:xfrm>
          <a:custGeom>
            <a:avLst/>
            <a:gdLst>
              <a:gd name="connsiteX0" fmla="*/ 1110343 w 1175657"/>
              <a:gd name="connsiteY0" fmla="*/ 1502229 h 1502229"/>
              <a:gd name="connsiteX1" fmla="*/ 1023257 w 1175657"/>
              <a:gd name="connsiteY1" fmla="*/ 870857 h 1502229"/>
              <a:gd name="connsiteX2" fmla="*/ 195943 w 1175657"/>
              <a:gd name="connsiteY2" fmla="*/ 533400 h 1502229"/>
              <a:gd name="connsiteX3" fmla="*/ 0 w 1175657"/>
              <a:gd name="connsiteY3" fmla="*/ 0 h 150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657" h="1502229">
                <a:moveTo>
                  <a:pt x="1110343" y="1502229"/>
                </a:moveTo>
                <a:cubicBezTo>
                  <a:pt x="1143000" y="1267279"/>
                  <a:pt x="1175657" y="1032329"/>
                  <a:pt x="1023257" y="870857"/>
                </a:cubicBezTo>
                <a:cubicBezTo>
                  <a:pt x="870857" y="709385"/>
                  <a:pt x="366486" y="678543"/>
                  <a:pt x="195943" y="533400"/>
                </a:cubicBezTo>
                <a:cubicBezTo>
                  <a:pt x="25400" y="388257"/>
                  <a:pt x="12700" y="194128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807448" y="2385477"/>
            <a:ext cx="1175657" cy="1578429"/>
          </a:xfrm>
          <a:custGeom>
            <a:avLst/>
            <a:gdLst>
              <a:gd name="connsiteX0" fmla="*/ 1110343 w 1175657"/>
              <a:gd name="connsiteY0" fmla="*/ 1502229 h 1502229"/>
              <a:gd name="connsiteX1" fmla="*/ 1023257 w 1175657"/>
              <a:gd name="connsiteY1" fmla="*/ 870857 h 1502229"/>
              <a:gd name="connsiteX2" fmla="*/ 195943 w 1175657"/>
              <a:gd name="connsiteY2" fmla="*/ 533400 h 1502229"/>
              <a:gd name="connsiteX3" fmla="*/ 0 w 1175657"/>
              <a:gd name="connsiteY3" fmla="*/ 0 h 150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657" h="1502229">
                <a:moveTo>
                  <a:pt x="1110343" y="1502229"/>
                </a:moveTo>
                <a:cubicBezTo>
                  <a:pt x="1143000" y="1267279"/>
                  <a:pt x="1175657" y="1032329"/>
                  <a:pt x="1023257" y="870857"/>
                </a:cubicBezTo>
                <a:cubicBezTo>
                  <a:pt x="870857" y="709385"/>
                  <a:pt x="366486" y="678543"/>
                  <a:pt x="195943" y="533400"/>
                </a:cubicBezTo>
                <a:cubicBezTo>
                  <a:pt x="25400" y="388257"/>
                  <a:pt x="12700" y="194128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969248" y="2385477"/>
            <a:ext cx="1175657" cy="1676399"/>
          </a:xfrm>
          <a:custGeom>
            <a:avLst/>
            <a:gdLst>
              <a:gd name="connsiteX0" fmla="*/ 1110343 w 1175657"/>
              <a:gd name="connsiteY0" fmla="*/ 1502229 h 1502229"/>
              <a:gd name="connsiteX1" fmla="*/ 1023257 w 1175657"/>
              <a:gd name="connsiteY1" fmla="*/ 870857 h 1502229"/>
              <a:gd name="connsiteX2" fmla="*/ 195943 w 1175657"/>
              <a:gd name="connsiteY2" fmla="*/ 533400 h 1502229"/>
              <a:gd name="connsiteX3" fmla="*/ 0 w 1175657"/>
              <a:gd name="connsiteY3" fmla="*/ 0 h 150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657" h="1502229">
                <a:moveTo>
                  <a:pt x="1110343" y="1502229"/>
                </a:moveTo>
                <a:cubicBezTo>
                  <a:pt x="1143000" y="1267279"/>
                  <a:pt x="1175657" y="1032329"/>
                  <a:pt x="1023257" y="870857"/>
                </a:cubicBezTo>
                <a:cubicBezTo>
                  <a:pt x="870857" y="709385"/>
                  <a:pt x="366486" y="678543"/>
                  <a:pt x="195943" y="533400"/>
                </a:cubicBezTo>
                <a:cubicBezTo>
                  <a:pt x="25400" y="388257"/>
                  <a:pt x="12700" y="194128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5407648" y="2614077"/>
            <a:ext cx="1066800" cy="990600"/>
          </a:xfrm>
          <a:prstGeom prst="cloud">
            <a:avLst/>
          </a:prstGeom>
          <a:solidFill>
            <a:srgbClr val="B3AB79"/>
          </a:solidFill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ETM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445248" y="3757077"/>
            <a:ext cx="6172200" cy="731520"/>
          </a:xfrm>
          <a:prstGeom prst="line">
            <a:avLst/>
          </a:prstGeom>
          <a:ln w="889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445248" y="3680877"/>
            <a:ext cx="6172200" cy="731520"/>
          </a:xfrm>
          <a:prstGeom prst="line">
            <a:avLst/>
          </a:prstGeom>
          <a:ln w="8890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45248" y="3909477"/>
            <a:ext cx="6172200" cy="731520"/>
          </a:xfrm>
          <a:prstGeom prst="line">
            <a:avLst/>
          </a:prstGeom>
          <a:ln w="8890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>
          <a:xfrm>
            <a:off x="5026648" y="3757077"/>
            <a:ext cx="76200" cy="15240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5407648" y="3680877"/>
            <a:ext cx="76200" cy="15240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5941048" y="3680877"/>
            <a:ext cx="76200" cy="15240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6398248" y="3604677"/>
            <a:ext cx="76200" cy="15240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4645648" y="3833277"/>
            <a:ext cx="76200" cy="15240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 flipV="1">
            <a:off x="1902448" y="2278797"/>
            <a:ext cx="152400" cy="76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/>
          <p:cNvSpPr/>
          <p:nvPr/>
        </p:nvSpPr>
        <p:spPr>
          <a:xfrm rot="16486056">
            <a:off x="7732437" y="2659022"/>
            <a:ext cx="747061" cy="918124"/>
          </a:xfrm>
          <a:prstGeom prst="cloud">
            <a:avLst/>
          </a:prstGeom>
          <a:solidFill>
            <a:schemeClr val="bg2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14896" y="23063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River</a:t>
            </a:r>
          </a:p>
        </p:txBody>
      </p:sp>
      <p:sp>
        <p:nvSpPr>
          <p:cNvPr id="31" name="Cloud 30"/>
          <p:cNvSpPr/>
          <p:nvPr/>
        </p:nvSpPr>
        <p:spPr>
          <a:xfrm rot="16486056">
            <a:off x="1538363" y="3257636"/>
            <a:ext cx="841632" cy="956114"/>
          </a:xfrm>
          <a:prstGeom prst="cloud">
            <a:avLst/>
          </a:prstGeom>
          <a:solidFill>
            <a:schemeClr val="bg2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2000" y="238547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Ocean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24000" y="346245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Marine</a:t>
            </a:r>
          </a:p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sediment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93648" y="284267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Fluvial</a:t>
            </a:r>
          </a:p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sediment</a:t>
            </a:r>
          </a:p>
        </p:txBody>
      </p:sp>
      <p:sp>
        <p:nvSpPr>
          <p:cNvPr id="37" name="TextBox 36"/>
          <p:cNvSpPr txBox="1"/>
          <p:nvPr/>
        </p:nvSpPr>
        <p:spPr>
          <a:xfrm rot="21219541">
            <a:off x="4645648" y="3971474"/>
            <a:ext cx="16002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deposition</a:t>
            </a:r>
          </a:p>
        </p:txBody>
      </p:sp>
      <p:sp>
        <p:nvSpPr>
          <p:cNvPr id="36" name="Right Arrow 35"/>
          <p:cNvSpPr/>
          <p:nvPr/>
        </p:nvSpPr>
        <p:spPr>
          <a:xfrm rot="10800000">
            <a:off x="6858000" y="2507397"/>
            <a:ext cx="609600" cy="3810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10800000">
            <a:off x="3352800" y="2514600"/>
            <a:ext cx="609600" cy="3810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81000" y="2286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latin typeface="Gill Sans MT" pitchFamily="34" charset="0"/>
              </a:rPr>
              <a:t>Estuaries efficiently trap sediment</a:t>
            </a:r>
            <a:br>
              <a:rPr lang="en-US" sz="2400" dirty="0" smtClean="0">
                <a:latin typeface="Gill Sans MT" pitchFamily="34" charset="0"/>
              </a:rPr>
            </a:br>
            <a:endParaRPr lang="en-US" sz="2000" dirty="0" smtClean="0">
              <a:solidFill>
                <a:prstClr val="black">
                  <a:lumMod val="65000"/>
                  <a:lumOff val="35000"/>
                </a:prstClr>
              </a:solidFill>
              <a:latin typeface="Gill Sans M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rot="805392">
            <a:off x="3256938" y="3066949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 </a:t>
            </a:r>
            <a:r>
              <a:rPr lang="en-US" sz="1200" dirty="0" err="1" smtClean="0"/>
              <a:t>psu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 rot="805392">
            <a:off x="4058262" y="2990749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 </a:t>
            </a:r>
            <a:r>
              <a:rPr lang="en-US" sz="1200" dirty="0" err="1" smtClean="0"/>
              <a:t>psu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 rot="805392">
            <a:off x="4896462" y="2914549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 </a:t>
            </a:r>
            <a:r>
              <a:rPr lang="en-US" sz="1200" dirty="0" err="1" smtClean="0"/>
              <a:t>psu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345452" y="685800"/>
            <a:ext cx="712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 High sediment concentrations and deposition rates, efficient trapping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57200" y="4640997"/>
            <a:ext cx="1110343" cy="762000"/>
          </a:xfrm>
          <a:custGeom>
            <a:avLst/>
            <a:gdLst>
              <a:gd name="connsiteX0" fmla="*/ 1110343 w 1110343"/>
              <a:gd name="connsiteY0" fmla="*/ 0 h 762000"/>
              <a:gd name="connsiteX1" fmla="*/ 402771 w 1110343"/>
              <a:gd name="connsiteY1" fmla="*/ 206829 h 762000"/>
              <a:gd name="connsiteX2" fmla="*/ 0 w 1110343"/>
              <a:gd name="connsiteY2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0343" h="762000">
                <a:moveTo>
                  <a:pt x="1110343" y="0"/>
                </a:moveTo>
                <a:cubicBezTo>
                  <a:pt x="849085" y="39914"/>
                  <a:pt x="587828" y="79829"/>
                  <a:pt x="402771" y="206829"/>
                </a:cubicBezTo>
                <a:cubicBezTo>
                  <a:pt x="217714" y="333829"/>
                  <a:pt x="108857" y="547914"/>
                  <a:pt x="0" y="762000"/>
                </a:cubicBezTo>
              </a:path>
            </a:pathLst>
          </a:custGeom>
          <a:ln w="889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371600" y="5257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How does the Hudson compare with this cartoon?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0" y="1981200"/>
            <a:ext cx="22244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572000" y="1981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781800" y="1981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93552" y="1611868"/>
            <a:ext cx="106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stratified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096000" y="1600200"/>
            <a:ext cx="159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unstratified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3657599" y="1524000"/>
            <a:ext cx="38272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3657599" y="1524000"/>
            <a:ext cx="1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7470151" y="1524000"/>
            <a:ext cx="14654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514600" y="1143000"/>
            <a:ext cx="228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stuarine circulation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784351" y="1143000"/>
            <a:ext cx="159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seaward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67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dralston\Documents\Research\Projects\Hudson\images\image09032011_500m.jpg"/>
          <p:cNvPicPr>
            <a:picLocks noChangeAspect="1" noChangeArrowheads="1"/>
          </p:cNvPicPr>
          <p:nvPr/>
        </p:nvPicPr>
        <p:blipFill>
          <a:blip r:embed="rId2" cstate="print"/>
          <a:srcRect l="43653" t="63315" r="50510" b="25582"/>
          <a:stretch>
            <a:fillRect/>
          </a:stretch>
        </p:blipFill>
        <p:spPr bwMode="auto">
          <a:xfrm>
            <a:off x="4876800" y="0"/>
            <a:ext cx="3124200" cy="685800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304800" y="2241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Hudson River estuary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14400"/>
            <a:ext cx="331647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1614043" y="3363337"/>
            <a:ext cx="442310" cy="1369451"/>
          </a:xfrm>
          <a:prstGeom prst="rect">
            <a:avLst/>
          </a:prstGeom>
          <a:solidFill>
            <a:schemeClr val="bg1">
              <a:alpha val="30000"/>
            </a:schemeClr>
          </a:solidFill>
          <a:ln w="3810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715000" y="8382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Poughkeepsie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10200" y="29718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Haverstraw Bay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15000" y="35022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Tappan Zee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86400" y="45720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GW Bridge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34000" y="5175646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Battery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34200" y="8382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120 km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86600" y="29688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60 km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62800" y="35052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45 km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34200" y="45720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18 km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5600" y="51786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0 km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486400" y="3812977"/>
            <a:ext cx="304800" cy="15972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Gill Sans MT" pitchFamily="34" charset="0"/>
              </a:rPr>
              <a:t>High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  <a:latin typeface="Gill Sans MT" pitchFamily="34" charset="0"/>
              </a:rPr>
              <a:t>Q</a:t>
            </a:r>
            <a:r>
              <a:rPr lang="en-US" sz="1600" baseline="-25000" dirty="0" err="1" smtClean="0">
                <a:solidFill>
                  <a:schemeClr val="accent5">
                    <a:lumMod val="50000"/>
                  </a:schemeClr>
                </a:solidFill>
                <a:latin typeface="Gill Sans MT" pitchFamily="34" charset="0"/>
              </a:rPr>
              <a:t>r</a:t>
            </a:r>
            <a:endParaRPr lang="en-US" sz="1600" baseline="-25000" dirty="0">
              <a:solidFill>
                <a:schemeClr val="accent5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29200" y="990600"/>
            <a:ext cx="304800" cy="441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Gill Sans MT" pitchFamily="34" charset="0"/>
              </a:rPr>
              <a:t>Salinity intrusion at low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  <a:latin typeface="Gill Sans MT" pitchFamily="34" charset="0"/>
              </a:rPr>
              <a:t>Q</a:t>
            </a:r>
            <a:r>
              <a:rPr lang="en-US" sz="1600" baseline="-25000" dirty="0" err="1" smtClean="0">
                <a:solidFill>
                  <a:schemeClr val="accent5">
                    <a:lumMod val="50000"/>
                  </a:schemeClr>
                </a:solidFill>
                <a:latin typeface="Gill Sans MT" pitchFamily="34" charset="0"/>
              </a:rPr>
              <a:t>r</a:t>
            </a:r>
            <a:endParaRPr lang="en-US" sz="1600" baseline="-25000" dirty="0">
              <a:solidFill>
                <a:schemeClr val="accent5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4800" y="53340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Average sediment input ~0.5 </a:t>
            </a:r>
            <a:r>
              <a:rPr lang="en-US" dirty="0" err="1" smtClean="0">
                <a:latin typeface="Gill Sans MT" pitchFamily="34" charset="0"/>
              </a:rPr>
              <a:t>Mtons</a:t>
            </a:r>
            <a:r>
              <a:rPr lang="en-US" dirty="0" smtClean="0">
                <a:latin typeface="Gill Sans MT" pitchFamily="34" charset="0"/>
              </a:rPr>
              <a:t>/</a:t>
            </a:r>
            <a:r>
              <a:rPr lang="en-US" dirty="0" err="1" smtClean="0">
                <a:latin typeface="Gill Sans MT" pitchFamily="34" charset="0"/>
              </a:rPr>
              <a:t>yr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7800" y="1673423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Newburgh Bay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4200" y="1670446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95 km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8315119">
            <a:off x="7924466" y="4426432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NYC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6132" y="6179031"/>
            <a:ext cx="68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Atlantic</a:t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Ocean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599" y="228600"/>
            <a:ext cx="5676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Gill Sans MT" pitchFamily="34" charset="0"/>
              </a:rPr>
              <a:t>Lower Hudson ETM: 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 pitchFamily="34" charset="0"/>
              </a:rPr>
              <a:t>near GW Bridge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  <a:latin typeface="Gill Sans MT" pitchFamily="34" charset="0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  high deposition rates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t="6202" b="8682"/>
          <a:stretch>
            <a:fillRect/>
          </a:stretch>
        </p:blipFill>
        <p:spPr bwMode="auto">
          <a:xfrm>
            <a:off x="730408" y="1066800"/>
            <a:ext cx="6203792" cy="5137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809625" y="1981200"/>
            <a:ext cx="132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June 1998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600" y="5867400"/>
            <a:ext cx="2286000" cy="612577"/>
            <a:chOff x="3810000" y="200025"/>
            <a:chExt cx="2286000" cy="612577"/>
          </a:xfrm>
        </p:grpSpPr>
        <p:sp>
          <p:nvSpPr>
            <p:cNvPr id="13" name="Rectangle 12"/>
            <p:cNvSpPr/>
            <p:nvPr/>
          </p:nvSpPr>
          <p:spPr>
            <a:xfrm>
              <a:off x="3810000" y="200025"/>
              <a:ext cx="2286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91000" y="276225"/>
              <a:ext cx="304800" cy="228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95800" y="276225"/>
              <a:ext cx="304800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00600" y="276225"/>
              <a:ext cx="304800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05400" y="276225"/>
              <a:ext cx="304800" cy="2286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10200" y="276225"/>
              <a:ext cx="304800" cy="2286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14800" y="504825"/>
              <a:ext cx="1981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                            50 cm</a:t>
              </a:r>
              <a:endParaRPr lang="en-US" sz="14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181600" y="62484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Woodruff et al. 2001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91225" y="2057400"/>
            <a:ext cx="132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June 1999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" name="Picture 2" descr="C:\Users\dralston\Documents\Research\Projects\Hudson\images\image09032011_500m.jpg"/>
          <p:cNvPicPr>
            <a:picLocks noChangeAspect="1" noChangeArrowheads="1"/>
          </p:cNvPicPr>
          <p:nvPr/>
        </p:nvPicPr>
        <p:blipFill rotWithShape="1">
          <a:blip r:embed="rId3" cstate="print"/>
          <a:srcRect l="45672" t="63315" r="51222" b="25582"/>
          <a:stretch/>
        </p:blipFill>
        <p:spPr bwMode="auto">
          <a:xfrm>
            <a:off x="7481454" y="0"/>
            <a:ext cx="1662546" cy="6858000"/>
          </a:xfrm>
          <a:prstGeom prst="rect">
            <a:avLst/>
          </a:prstGeom>
          <a:noFill/>
        </p:spPr>
      </p:pic>
      <p:sp>
        <p:nvSpPr>
          <p:cNvPr id="31" name="Oval 30"/>
          <p:cNvSpPr/>
          <p:nvPr/>
        </p:nvSpPr>
        <p:spPr>
          <a:xfrm rot="1146418">
            <a:off x="8248819" y="4530494"/>
            <a:ext cx="292002" cy="475493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/>
          <p:cNvSpPr/>
          <p:nvPr/>
        </p:nvSpPr>
        <p:spPr>
          <a:xfrm>
            <a:off x="5715000" y="1288831"/>
            <a:ext cx="381000" cy="4578569"/>
          </a:xfrm>
          <a:prstGeom prst="rightBrace">
            <a:avLst>
              <a:gd name="adj1" fmla="val 77875"/>
              <a:gd name="adj2" fmla="val 50000"/>
            </a:avLst>
          </a:prstGeom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rot="988058" flipV="1">
            <a:off x="6067657" y="3608226"/>
            <a:ext cx="2303849" cy="728372"/>
          </a:xfrm>
          <a:custGeom>
            <a:avLst/>
            <a:gdLst>
              <a:gd name="connsiteX0" fmla="*/ 0 w 2700068"/>
              <a:gd name="connsiteY0" fmla="*/ 767751 h 1335656"/>
              <a:gd name="connsiteX1" fmla="*/ 681487 w 2700068"/>
              <a:gd name="connsiteY1" fmla="*/ 1207698 h 1335656"/>
              <a:gd name="connsiteX2" fmla="*/ 2700068 w 2700068"/>
              <a:gd name="connsiteY2" fmla="*/ 0 h 133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0068" h="1335656">
                <a:moveTo>
                  <a:pt x="0" y="767751"/>
                </a:moveTo>
                <a:cubicBezTo>
                  <a:pt x="115738" y="1051703"/>
                  <a:pt x="231476" y="1335656"/>
                  <a:pt x="681487" y="1207698"/>
                </a:cubicBezTo>
                <a:cubicBezTo>
                  <a:pt x="1131498" y="1079740"/>
                  <a:pt x="2392393" y="163902"/>
                  <a:pt x="2700068" y="0"/>
                </a:cubicBezTo>
              </a:path>
            </a:pathLst>
          </a:custGeom>
          <a:ln w="25400">
            <a:solidFill>
              <a:srgbClr val="FF33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ralston\Documents\Research\Projects\Hudson\images\image09032011_500m.jpg"/>
          <p:cNvPicPr>
            <a:picLocks noChangeAspect="1" noChangeArrowheads="1"/>
          </p:cNvPicPr>
          <p:nvPr/>
        </p:nvPicPr>
        <p:blipFill rotWithShape="1">
          <a:blip r:embed="rId2" cstate="print"/>
          <a:srcRect l="45672" t="63315" r="51222" b="25582"/>
          <a:stretch/>
        </p:blipFill>
        <p:spPr bwMode="auto">
          <a:xfrm>
            <a:off x="7481454" y="0"/>
            <a:ext cx="1662546" cy="6858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8306132" y="6179031"/>
            <a:ext cx="68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Atlantic</a:t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Ocean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5745" t="8443" r="10952" b="32454"/>
          <a:stretch>
            <a:fillRect/>
          </a:stretch>
        </p:blipFill>
        <p:spPr bwMode="auto">
          <a:xfrm>
            <a:off x="381000" y="1828800"/>
            <a:ext cx="6721929" cy="3245069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85800" y="42334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Geyer et al. 2001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" y="228600"/>
            <a:ext cx="7086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Gill Sans MT" pitchFamily="34" charset="0"/>
              </a:rPr>
              <a:t>Lower Hudson ETM: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near GW Bridge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 high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deposition rates</a:t>
            </a:r>
          </a:p>
          <a:p>
            <a:pPr lvl="0"/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itchFamily="34" charset="0"/>
              </a:rPr>
              <a:t>  high sediment concentrations (&gt;1 g/L)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 rot="1146418">
            <a:off x="8248819" y="4530494"/>
            <a:ext cx="292002" cy="475493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 rot="5400000">
            <a:off x="4991100" y="3467100"/>
            <a:ext cx="381000" cy="3048000"/>
          </a:xfrm>
          <a:prstGeom prst="rightBrace">
            <a:avLst>
              <a:gd name="adj1" fmla="val 77875"/>
              <a:gd name="adj2" fmla="val 50000"/>
            </a:avLst>
          </a:prstGeom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rot="518992">
            <a:off x="5161751" y="4587058"/>
            <a:ext cx="2856478" cy="1433033"/>
          </a:xfrm>
          <a:custGeom>
            <a:avLst/>
            <a:gdLst>
              <a:gd name="connsiteX0" fmla="*/ 0 w 2700068"/>
              <a:gd name="connsiteY0" fmla="*/ 767751 h 1335656"/>
              <a:gd name="connsiteX1" fmla="*/ 681487 w 2700068"/>
              <a:gd name="connsiteY1" fmla="*/ 1207698 h 1335656"/>
              <a:gd name="connsiteX2" fmla="*/ 2700068 w 2700068"/>
              <a:gd name="connsiteY2" fmla="*/ 0 h 133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0068" h="1335656">
                <a:moveTo>
                  <a:pt x="0" y="767751"/>
                </a:moveTo>
                <a:cubicBezTo>
                  <a:pt x="115738" y="1051703"/>
                  <a:pt x="231476" y="1335656"/>
                  <a:pt x="681487" y="1207698"/>
                </a:cubicBezTo>
                <a:cubicBezTo>
                  <a:pt x="1131498" y="1079740"/>
                  <a:pt x="2392393" y="163902"/>
                  <a:pt x="2700068" y="0"/>
                </a:cubicBezTo>
              </a:path>
            </a:pathLst>
          </a:custGeom>
          <a:ln w="25400">
            <a:solidFill>
              <a:srgbClr val="FF33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" y="1227892"/>
            <a:ext cx="7086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itchFamily="34" charset="0"/>
              </a:rPr>
              <a:t>BUT, at </a:t>
            </a:r>
            <a:r>
              <a:rPr lang="en-US" sz="2000" dirty="0" smtClean="0">
                <a:solidFill>
                  <a:srgbClr val="FF0000"/>
                </a:solidFill>
                <a:latin typeface="Gill Sans MT" pitchFamily="34" charset="0"/>
              </a:rPr>
              <a:t>intermediate salinities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itchFamily="34" charset="0"/>
              </a:rPr>
              <a:t>, not at salinity limit</a:t>
            </a: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Gill Sans MT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5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857" t="8000" r="51039" b="8000"/>
          <a:stretch>
            <a:fillRect/>
          </a:stretch>
        </p:blipFill>
        <p:spPr bwMode="auto">
          <a:xfrm>
            <a:off x="2299854" y="762000"/>
            <a:ext cx="3585029" cy="59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 rot="18315119">
            <a:off x="7924466" y="4426432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NYC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6132" y="6179031"/>
            <a:ext cx="68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Atlantic</a:t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Ocean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045" y="5840477"/>
            <a:ext cx="1988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Nitsche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2010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2286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Gill Sans MT" pitchFamily="34" charset="0"/>
              </a:rPr>
              <a:t>Upper Hudson ETM? 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Gill Sans MT" pitchFamily="34" charset="0"/>
              </a:rPr>
              <a:t>Haverstraw Bay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4800" y="1138352"/>
            <a:ext cx="205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</a:rPr>
              <a:t>High deposition rates in Haverstraw;</a:t>
            </a:r>
          </a:p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</a:rPr>
              <a:t>frequent dredging</a:t>
            </a:r>
          </a:p>
        </p:txBody>
      </p:sp>
      <p:pic>
        <p:nvPicPr>
          <p:cNvPr id="12" name="Picture 2" descr="C:\Users\dralston\Documents\Research\Projects\Hudson\images\image09032011_500m.jpg"/>
          <p:cNvPicPr>
            <a:picLocks noChangeAspect="1" noChangeArrowheads="1"/>
          </p:cNvPicPr>
          <p:nvPr/>
        </p:nvPicPr>
        <p:blipFill rotWithShape="1">
          <a:blip r:embed="rId3" cstate="print"/>
          <a:srcRect l="45672" t="63315" r="51222" b="25582"/>
          <a:stretch/>
        </p:blipFill>
        <p:spPr bwMode="auto">
          <a:xfrm>
            <a:off x="7481454" y="0"/>
            <a:ext cx="1662546" cy="6858000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 rot="19413246">
            <a:off x="8254278" y="2877567"/>
            <a:ext cx="453017" cy="475493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rot="19943291">
            <a:off x="3725078" y="3492347"/>
            <a:ext cx="4599003" cy="703053"/>
          </a:xfrm>
          <a:custGeom>
            <a:avLst/>
            <a:gdLst>
              <a:gd name="connsiteX0" fmla="*/ 0 w 4727276"/>
              <a:gd name="connsiteY0" fmla="*/ 681486 h 836762"/>
              <a:gd name="connsiteX1" fmla="*/ 1984076 w 4727276"/>
              <a:gd name="connsiteY1" fmla="*/ 25879 h 836762"/>
              <a:gd name="connsiteX2" fmla="*/ 4727276 w 4727276"/>
              <a:gd name="connsiteY2" fmla="*/ 836762 h 83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7276" h="836762">
                <a:moveTo>
                  <a:pt x="0" y="681486"/>
                </a:moveTo>
                <a:cubicBezTo>
                  <a:pt x="598098" y="340743"/>
                  <a:pt x="1196197" y="0"/>
                  <a:pt x="1984076" y="25879"/>
                </a:cubicBezTo>
                <a:cubicBezTo>
                  <a:pt x="2771955" y="51758"/>
                  <a:pt x="4270076" y="697302"/>
                  <a:pt x="4727276" y="836762"/>
                </a:cubicBezTo>
              </a:path>
            </a:pathLst>
          </a:custGeom>
          <a:ln w="25400">
            <a:solidFill>
              <a:srgbClr val="FF33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2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286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Gill Sans MT" pitchFamily="34" charset="0"/>
              </a:rPr>
              <a:t>Upper Hudson ETM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Gill Sans MT" pitchFamily="34" charset="0"/>
              </a:rPr>
              <a:t>: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Gill Sans MT" pitchFamily="34" charset="0"/>
              </a:rPr>
              <a:t> 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Gill Sans MT" pitchFamily="34" charset="0"/>
              </a:rPr>
              <a:t>Haverstraw Bay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4" name="Picture 2" descr="C:\Users\dralston\Documents\Research\Projects\Hudson\images\image09032011_500m.jpg"/>
          <p:cNvPicPr>
            <a:picLocks noChangeAspect="1" noChangeArrowheads="1"/>
          </p:cNvPicPr>
          <p:nvPr/>
        </p:nvPicPr>
        <p:blipFill rotWithShape="1">
          <a:blip r:embed="rId3" cstate="print"/>
          <a:srcRect l="45672" t="63315" r="51222" b="25582"/>
          <a:stretch/>
        </p:blipFill>
        <p:spPr bwMode="auto">
          <a:xfrm>
            <a:off x="7481454" y="0"/>
            <a:ext cx="1662546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 rot="19413246">
            <a:off x="8254278" y="2877567"/>
            <a:ext cx="453017" cy="475493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dralston\Documents\MATLAB\hudson\hav09\figs_pecs\VelSalSsc_chan_neap_erf.png"/>
          <p:cNvPicPr>
            <a:picLocks noChangeAspect="1" noChangeArrowheads="1"/>
          </p:cNvPicPr>
          <p:nvPr/>
        </p:nvPicPr>
        <p:blipFill rotWithShape="1">
          <a:blip r:embed="rId4" cstate="print"/>
          <a:srcRect l="5209" t="47623" r="5498" b="29972"/>
          <a:stretch/>
        </p:blipFill>
        <p:spPr bwMode="auto">
          <a:xfrm>
            <a:off x="76200" y="3841845"/>
            <a:ext cx="7924800" cy="172075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Picture 2" descr="C:\Users\dralston\Documents\MATLAB\hudson\hav09\figs_pecs\VelSalSsc_chan_neap_erf.png"/>
          <p:cNvPicPr>
            <a:picLocks noChangeAspect="1" noChangeArrowheads="1"/>
          </p:cNvPicPr>
          <p:nvPr/>
        </p:nvPicPr>
        <p:blipFill rotWithShape="1">
          <a:blip r:embed="rId4" cstate="print"/>
          <a:srcRect l="5209" t="70605" r="5498" b="2771"/>
          <a:stretch/>
        </p:blipFill>
        <p:spPr bwMode="auto">
          <a:xfrm>
            <a:off x="76200" y="1422410"/>
            <a:ext cx="7924800" cy="204484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520208" y="5715000"/>
            <a:ext cx="1988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Ralston et al., 2012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1066800"/>
            <a:ext cx="358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</a:rPr>
              <a:t>Suspended sediment concentration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3505200"/>
            <a:ext cx="358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</a:rPr>
              <a:t>Salinity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886200" y="2971800"/>
            <a:ext cx="0" cy="152400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648200" y="2971800"/>
            <a:ext cx="0" cy="152400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334000" y="2971800"/>
            <a:ext cx="0" cy="152400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85800" y="6096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</a:rPr>
              <a:t>High sediment concentrations observed at flood tide salinity fronts</a:t>
            </a:r>
          </a:p>
        </p:txBody>
      </p:sp>
    </p:spTree>
    <p:extLst>
      <p:ext uri="{BB962C8B-B14F-4D97-AF65-F5344CB8AC3E}">
        <p14:creationId xmlns:p14="http://schemas.microsoft.com/office/powerpoint/2010/main" val="10825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dralston\Documents\MATLAB\hudson\hav09\roms\figs\sal_qr_tide.png"/>
          <p:cNvPicPr>
            <a:picLocks noChangeAspect="1" noChangeArrowheads="1"/>
          </p:cNvPicPr>
          <p:nvPr/>
        </p:nvPicPr>
        <p:blipFill rotWithShape="1">
          <a:blip r:embed="rId2" cstate="print"/>
          <a:srcRect l="8701" t="36622" r="1807" b="-1"/>
          <a:stretch/>
        </p:blipFill>
        <p:spPr bwMode="auto">
          <a:xfrm>
            <a:off x="1524000" y="1905000"/>
            <a:ext cx="7608278" cy="4038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0500" y="34912"/>
            <a:ext cx="544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Salinity intrusion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15356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bottom salinity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600" y="120009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ill Sans MT" pitchFamily="34" charset="0"/>
              </a:rPr>
              <a:t>N       S     N      S        N       S    N      S         N       S</a:t>
            </a:r>
          </a:p>
        </p:txBody>
      </p:sp>
      <p:pic>
        <p:nvPicPr>
          <p:cNvPr id="6" name="Picture 4" descr="C:\Users\dralston\Documents\MATLAB\hudson\hav09\figs_erf\width_depth_vs_yy.png"/>
          <p:cNvPicPr>
            <a:picLocks noChangeAspect="1" noChangeArrowheads="1"/>
          </p:cNvPicPr>
          <p:nvPr/>
        </p:nvPicPr>
        <p:blipFill>
          <a:blip r:embed="rId3" cstate="print"/>
          <a:srcRect l="61878" t="6944" r="25308" b="12500"/>
          <a:stretch>
            <a:fillRect/>
          </a:stretch>
        </p:blipFill>
        <p:spPr bwMode="auto">
          <a:xfrm>
            <a:off x="76200" y="685800"/>
            <a:ext cx="1219200" cy="57483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209800" y="66669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Gill Sans MT" pitchFamily="34" charset="0"/>
              </a:rPr>
              <a:t>Advances</a:t>
            </a:r>
            <a:r>
              <a:rPr lang="en-US" sz="2000" dirty="0" smtClean="0">
                <a:latin typeface="Gill Sans MT" pitchFamily="34" charset="0"/>
              </a:rPr>
              <a:t> during </a:t>
            </a:r>
            <a:r>
              <a:rPr lang="en-US" sz="2000" dirty="0" smtClean="0">
                <a:solidFill>
                  <a:srgbClr val="FF0000"/>
                </a:solidFill>
                <a:latin typeface="Gill Sans MT" pitchFamily="34" charset="0"/>
              </a:rPr>
              <a:t>neap</a:t>
            </a:r>
            <a:r>
              <a:rPr lang="en-US" sz="2000" b="1" dirty="0" smtClean="0">
                <a:latin typeface="Gill Sans MT" pitchFamily="34" charset="0"/>
              </a:rPr>
              <a:t> </a:t>
            </a:r>
            <a:r>
              <a:rPr lang="en-US" sz="2000" dirty="0" smtClean="0">
                <a:latin typeface="Gill Sans MT" pitchFamily="34" charset="0"/>
              </a:rPr>
              <a:t>tides, </a:t>
            </a:r>
            <a:r>
              <a:rPr lang="en-US" sz="2000" dirty="0" smtClean="0">
                <a:solidFill>
                  <a:srgbClr val="0070C0"/>
                </a:solidFill>
                <a:latin typeface="Gill Sans MT" pitchFamily="34" charset="0"/>
              </a:rPr>
              <a:t>retreats </a:t>
            </a:r>
            <a:r>
              <a:rPr lang="en-US" sz="2000" dirty="0" smtClean="0">
                <a:latin typeface="Gill Sans MT" pitchFamily="34" charset="0"/>
              </a:rPr>
              <a:t>during </a:t>
            </a:r>
            <a:r>
              <a:rPr lang="en-US" sz="2000" dirty="0" smtClean="0">
                <a:solidFill>
                  <a:srgbClr val="0070C0"/>
                </a:solidFill>
                <a:latin typeface="Gill Sans MT" pitchFamily="34" charset="0"/>
              </a:rPr>
              <a:t>spring</a:t>
            </a:r>
            <a:r>
              <a:rPr lang="en-US" sz="2000" dirty="0" smtClean="0">
                <a:solidFill>
                  <a:srgbClr val="92D050"/>
                </a:solidFill>
                <a:latin typeface="Gill Sans MT" pitchFamily="34" charset="0"/>
              </a:rPr>
              <a:t> </a:t>
            </a:r>
            <a:r>
              <a:rPr lang="en-US" sz="2000" dirty="0" smtClean="0">
                <a:latin typeface="Gill Sans MT" pitchFamily="34" charset="0"/>
              </a:rPr>
              <a:t>tides</a:t>
            </a:r>
          </a:p>
        </p:txBody>
      </p:sp>
      <p:sp>
        <p:nvSpPr>
          <p:cNvPr id="3" name="Freeform 2"/>
          <p:cNvSpPr/>
          <p:nvPr/>
        </p:nvSpPr>
        <p:spPr>
          <a:xfrm>
            <a:off x="4343400" y="1009710"/>
            <a:ext cx="187553" cy="263236"/>
          </a:xfrm>
          <a:custGeom>
            <a:avLst/>
            <a:gdLst>
              <a:gd name="connsiteX0" fmla="*/ 7444 w 187553"/>
              <a:gd name="connsiteY0" fmla="*/ 0 h 263236"/>
              <a:gd name="connsiteX1" fmla="*/ 21299 w 187553"/>
              <a:gd name="connsiteY1" fmla="*/ 138545 h 263236"/>
              <a:gd name="connsiteX2" fmla="*/ 187553 w 187553"/>
              <a:gd name="connsiteY2" fmla="*/ 263236 h 26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553" h="263236">
                <a:moveTo>
                  <a:pt x="7444" y="0"/>
                </a:moveTo>
                <a:cubicBezTo>
                  <a:pt x="-638" y="47336"/>
                  <a:pt x="-8719" y="94672"/>
                  <a:pt x="21299" y="138545"/>
                </a:cubicBezTo>
                <a:cubicBezTo>
                  <a:pt x="51317" y="182418"/>
                  <a:pt x="119435" y="222827"/>
                  <a:pt x="187553" y="263236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239000" y="1009710"/>
            <a:ext cx="457200" cy="263236"/>
          </a:xfrm>
          <a:custGeom>
            <a:avLst/>
            <a:gdLst>
              <a:gd name="connsiteX0" fmla="*/ 0 w 304800"/>
              <a:gd name="connsiteY0" fmla="*/ 0 h 318655"/>
              <a:gd name="connsiteX1" fmla="*/ 55418 w 304800"/>
              <a:gd name="connsiteY1" fmla="*/ 221673 h 318655"/>
              <a:gd name="connsiteX2" fmla="*/ 304800 w 304800"/>
              <a:gd name="connsiteY2" fmla="*/ 318655 h 31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18655">
                <a:moveTo>
                  <a:pt x="0" y="0"/>
                </a:moveTo>
                <a:cubicBezTo>
                  <a:pt x="2309" y="84282"/>
                  <a:pt x="4618" y="168564"/>
                  <a:pt x="55418" y="221673"/>
                </a:cubicBezTo>
                <a:cubicBezTo>
                  <a:pt x="106218" y="274782"/>
                  <a:pt x="205509" y="296718"/>
                  <a:pt x="304800" y="318655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705534" y="245813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Distance from Battery (km)</a:t>
            </a:r>
          </a:p>
          <a:p>
            <a:endParaRPr lang="en-US" dirty="0">
              <a:latin typeface="Gill Sans M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58790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model results, Fall 2009</a:t>
            </a:r>
          </a:p>
        </p:txBody>
      </p:sp>
    </p:spTree>
    <p:extLst>
      <p:ext uri="{BB962C8B-B14F-4D97-AF65-F5344CB8AC3E}">
        <p14:creationId xmlns:p14="http://schemas.microsoft.com/office/powerpoint/2010/main" val="337457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C:\Users\dralston\Documents\MATLAB\hudson\hav09\figs_erf\salb_dsdx.png"/>
          <p:cNvPicPr>
            <a:picLocks noChangeAspect="1" noChangeArrowheads="1"/>
          </p:cNvPicPr>
          <p:nvPr/>
        </p:nvPicPr>
        <p:blipFill>
          <a:blip r:embed="rId2" cstate="print"/>
          <a:srcRect l="21629" t="51576" r="1911" b="1275"/>
          <a:stretch>
            <a:fillRect/>
          </a:stretch>
        </p:blipFill>
        <p:spPr bwMode="auto">
          <a:xfrm>
            <a:off x="1295400" y="1600200"/>
            <a:ext cx="7848600" cy="4343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0500" y="34912"/>
            <a:ext cx="643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Frontal locations distributed along the estuary</a:t>
            </a:r>
          </a:p>
        </p:txBody>
      </p:sp>
      <p:pic>
        <p:nvPicPr>
          <p:cNvPr id="6" name="Picture 4" descr="C:\Users\dralston\Documents\MATLAB\hudson\hav09\figs_erf\width_depth_vs_yy.png"/>
          <p:cNvPicPr>
            <a:picLocks noChangeAspect="1" noChangeArrowheads="1"/>
          </p:cNvPicPr>
          <p:nvPr/>
        </p:nvPicPr>
        <p:blipFill>
          <a:blip r:embed="rId3" cstate="print"/>
          <a:srcRect l="61878" t="6944" r="25308" b="12500"/>
          <a:stretch>
            <a:fillRect/>
          </a:stretch>
        </p:blipFill>
        <p:spPr bwMode="auto">
          <a:xfrm>
            <a:off x="76200" y="685800"/>
            <a:ext cx="1219200" cy="57483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1676400" y="12954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bottom salinity gradient (</a:t>
            </a:r>
            <a:r>
              <a:rPr lang="en-US" dirty="0" smtClean="0">
                <a:latin typeface="Symbol" pitchFamily="18" charset="2"/>
              </a:rPr>
              <a:t></a:t>
            </a:r>
            <a:r>
              <a:rPr lang="en-US" dirty="0" smtClean="0">
                <a:latin typeface="Gill Sans MT" pitchFamily="34" charset="0"/>
              </a:rPr>
              <a:t>s/</a:t>
            </a:r>
            <a:r>
              <a:rPr lang="en-US" dirty="0" smtClean="0">
                <a:latin typeface="Symbol" pitchFamily="18" charset="2"/>
              </a:rPr>
              <a:t></a:t>
            </a:r>
            <a:r>
              <a:rPr lang="en-US" dirty="0" smtClean="0">
                <a:latin typeface="Gill Sans MT" pitchFamily="34" charset="0"/>
              </a:rPr>
              <a:t>x)</a:t>
            </a:r>
          </a:p>
          <a:p>
            <a:endParaRPr lang="en-US" dirty="0">
              <a:latin typeface="Gill Sans M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1200" y="6666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ill Sans MT" pitchFamily="34" charset="0"/>
              </a:rPr>
              <a:t>At constrictions: salinity </a:t>
            </a:r>
            <a:r>
              <a:rPr lang="en-US" sz="2000" dirty="0">
                <a:latin typeface="Gill Sans MT" pitchFamily="34" charset="0"/>
              </a:rPr>
              <a:t>gradient </a:t>
            </a:r>
            <a:r>
              <a:rPr lang="en-US" sz="2000" dirty="0" smtClean="0">
                <a:latin typeface="Gill Sans MT" pitchFamily="34" charset="0"/>
              </a:rPr>
              <a:t>intensified and </a:t>
            </a:r>
            <a:r>
              <a:rPr lang="en-US" sz="2000" dirty="0">
                <a:latin typeface="Gill Sans MT" pitchFamily="34" charset="0"/>
              </a:rPr>
              <a:t>persistent </a:t>
            </a:r>
            <a:endParaRPr lang="en-US" sz="2000" dirty="0" smtClean="0">
              <a:latin typeface="Gill Sans M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6800" y="58790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model results, Fall 2009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951271"/>
            <a:ext cx="1742768" cy="4372549"/>
            <a:chOff x="0" y="951271"/>
            <a:chExt cx="1742768" cy="4372549"/>
          </a:xfrm>
        </p:grpSpPr>
        <p:sp>
          <p:nvSpPr>
            <p:cNvPr id="17" name="Freeform 16"/>
            <p:cNvSpPr/>
            <p:nvPr/>
          </p:nvSpPr>
          <p:spPr>
            <a:xfrm>
              <a:off x="1066800" y="3733800"/>
              <a:ext cx="675968" cy="153889"/>
            </a:xfrm>
            <a:custGeom>
              <a:avLst/>
              <a:gdLst>
                <a:gd name="connsiteX0" fmla="*/ 894736 w 894736"/>
                <a:gd name="connsiteY0" fmla="*/ 226142 h 226142"/>
                <a:gd name="connsiteX1" fmla="*/ 275303 w 894736"/>
                <a:gd name="connsiteY1" fmla="*/ 186813 h 226142"/>
                <a:gd name="connsiteX2" fmla="*/ 0 w 894736"/>
                <a:gd name="connsiteY2" fmla="*/ 0 h 22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4736" h="226142">
                  <a:moveTo>
                    <a:pt x="894736" y="226142"/>
                  </a:moveTo>
                  <a:cubicBezTo>
                    <a:pt x="659581" y="225322"/>
                    <a:pt x="424426" y="224503"/>
                    <a:pt x="275303" y="186813"/>
                  </a:cubicBezTo>
                  <a:cubicBezTo>
                    <a:pt x="126180" y="149123"/>
                    <a:pt x="63090" y="74561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flipV="1">
              <a:off x="717755" y="4724400"/>
              <a:ext cx="974511" cy="533400"/>
            </a:xfrm>
            <a:custGeom>
              <a:avLst/>
              <a:gdLst>
                <a:gd name="connsiteX0" fmla="*/ 432619 w 432619"/>
                <a:gd name="connsiteY0" fmla="*/ 1484671 h 1484671"/>
                <a:gd name="connsiteX1" fmla="*/ 393290 w 432619"/>
                <a:gd name="connsiteY1" fmla="*/ 1415845 h 1484671"/>
                <a:gd name="connsiteX2" fmla="*/ 196645 w 432619"/>
                <a:gd name="connsiteY2" fmla="*/ 1170038 h 1484671"/>
                <a:gd name="connsiteX3" fmla="*/ 206477 w 432619"/>
                <a:gd name="connsiteY3" fmla="*/ 206477 h 1484671"/>
                <a:gd name="connsiteX4" fmla="*/ 0 w 432619"/>
                <a:gd name="connsiteY4" fmla="*/ 0 h 148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619" h="1484671">
                  <a:moveTo>
                    <a:pt x="432619" y="1484671"/>
                  </a:moveTo>
                  <a:cubicBezTo>
                    <a:pt x="432619" y="1476477"/>
                    <a:pt x="432619" y="1468284"/>
                    <a:pt x="393290" y="1415845"/>
                  </a:cubicBezTo>
                  <a:cubicBezTo>
                    <a:pt x="353961" y="1363406"/>
                    <a:pt x="227781" y="1371599"/>
                    <a:pt x="196645" y="1170038"/>
                  </a:cubicBezTo>
                  <a:cubicBezTo>
                    <a:pt x="165510" y="968477"/>
                    <a:pt x="239251" y="401483"/>
                    <a:pt x="206477" y="206477"/>
                  </a:cubicBezTo>
                  <a:cubicBezTo>
                    <a:pt x="173703" y="11471"/>
                    <a:pt x="86851" y="573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717755" y="951271"/>
              <a:ext cx="953729" cy="877529"/>
            </a:xfrm>
            <a:custGeom>
              <a:avLst/>
              <a:gdLst>
                <a:gd name="connsiteX0" fmla="*/ 953729 w 953729"/>
                <a:gd name="connsiteY0" fmla="*/ 1778000 h 1778000"/>
                <a:gd name="connsiteX1" fmla="*/ 757084 w 953729"/>
                <a:gd name="connsiteY1" fmla="*/ 1581355 h 1778000"/>
                <a:gd name="connsiteX2" fmla="*/ 776748 w 953729"/>
                <a:gd name="connsiteY2" fmla="*/ 647291 h 1778000"/>
                <a:gd name="connsiteX3" fmla="*/ 589935 w 953729"/>
                <a:gd name="connsiteY3" fmla="*/ 96684 h 1778000"/>
                <a:gd name="connsiteX4" fmla="*/ 0 w 953729"/>
                <a:gd name="connsiteY4" fmla="*/ 67188 h 177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3729" h="1778000">
                  <a:moveTo>
                    <a:pt x="953729" y="1778000"/>
                  </a:moveTo>
                  <a:cubicBezTo>
                    <a:pt x="870155" y="1773903"/>
                    <a:pt x="786581" y="1769807"/>
                    <a:pt x="757084" y="1581355"/>
                  </a:cubicBezTo>
                  <a:cubicBezTo>
                    <a:pt x="727587" y="1392903"/>
                    <a:pt x="804606" y="894736"/>
                    <a:pt x="776748" y="647291"/>
                  </a:cubicBezTo>
                  <a:cubicBezTo>
                    <a:pt x="748890" y="399846"/>
                    <a:pt x="719393" y="193368"/>
                    <a:pt x="589935" y="96684"/>
                  </a:cubicBezTo>
                  <a:cubicBezTo>
                    <a:pt x="460477" y="0"/>
                    <a:pt x="230238" y="33594"/>
                    <a:pt x="0" y="67188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200" y="3657600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4">
                      <a:lumMod val="75000"/>
                    </a:schemeClr>
                  </a:solidFill>
                  <a:latin typeface="Gill Sans MT" pitchFamily="34" charset="0"/>
                  <a:ea typeface="Tahoma" pitchFamily="34" charset="0"/>
                  <a:cs typeface="Tahoma" pitchFamily="34" charset="0"/>
                </a:rPr>
                <a:t>Piermont</a:t>
              </a:r>
              <a:endParaRPr lang="en-US" sz="1400" dirty="0">
                <a:solidFill>
                  <a:schemeClr val="accent4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200" y="4800600"/>
              <a:ext cx="1066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4">
                      <a:lumMod val="75000"/>
                    </a:schemeClr>
                  </a:solidFill>
                  <a:latin typeface="Gill Sans MT" pitchFamily="34" charset="0"/>
                  <a:ea typeface="Tahoma" pitchFamily="34" charset="0"/>
                  <a:cs typeface="Tahoma" pitchFamily="34" charset="0"/>
                </a:rPr>
                <a:t>GW </a:t>
              </a:r>
              <a:br>
                <a:rPr lang="en-US" sz="1400" dirty="0" smtClean="0">
                  <a:solidFill>
                    <a:schemeClr val="accent4">
                      <a:lumMod val="75000"/>
                    </a:schemeClr>
                  </a:solidFill>
                  <a:latin typeface="Gill Sans MT" pitchFamily="34" charset="0"/>
                  <a:ea typeface="Tahoma" pitchFamily="34" charset="0"/>
                  <a:cs typeface="Tahoma" pitchFamily="34" charset="0"/>
                </a:rPr>
              </a:br>
              <a:r>
                <a:rPr lang="en-US" sz="1400" dirty="0" smtClean="0">
                  <a:solidFill>
                    <a:schemeClr val="accent4">
                      <a:lumMod val="75000"/>
                    </a:schemeClr>
                  </a:solidFill>
                  <a:latin typeface="Gill Sans MT" pitchFamily="34" charset="0"/>
                  <a:ea typeface="Tahoma" pitchFamily="34" charset="0"/>
                  <a:cs typeface="Tahoma" pitchFamily="34" charset="0"/>
                </a:rPr>
                <a:t>Bridge</a:t>
              </a:r>
              <a:endParaRPr lang="en-US" sz="1400" dirty="0">
                <a:solidFill>
                  <a:schemeClr val="accent4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0" y="2664023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4">
                      <a:lumMod val="75000"/>
                    </a:schemeClr>
                  </a:solidFill>
                  <a:latin typeface="Gill Sans MT" pitchFamily="34" charset="0"/>
                  <a:ea typeface="Tahoma" pitchFamily="34" charset="0"/>
                  <a:cs typeface="Tahoma" pitchFamily="34" charset="0"/>
                </a:rPr>
                <a:t>Croton Pt.</a:t>
              </a:r>
              <a:endParaRPr lang="en-US" sz="1400" dirty="0">
                <a:solidFill>
                  <a:schemeClr val="accent4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400" y="1140023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4">
                      <a:lumMod val="75000"/>
                    </a:schemeClr>
                  </a:solidFill>
                  <a:latin typeface="Gill Sans MT" pitchFamily="34" charset="0"/>
                  <a:ea typeface="Tahoma" pitchFamily="34" charset="0"/>
                  <a:cs typeface="Tahoma" pitchFamily="34" charset="0"/>
                </a:rPr>
                <a:t>West Point</a:t>
              </a:r>
              <a:endParaRPr lang="en-US" sz="1400" dirty="0">
                <a:solidFill>
                  <a:schemeClr val="accent4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066800" y="2664023"/>
              <a:ext cx="609600" cy="536377"/>
            </a:xfrm>
            <a:custGeom>
              <a:avLst/>
              <a:gdLst>
                <a:gd name="connsiteX0" fmla="*/ 953729 w 953729"/>
                <a:gd name="connsiteY0" fmla="*/ 1778000 h 1778000"/>
                <a:gd name="connsiteX1" fmla="*/ 757084 w 953729"/>
                <a:gd name="connsiteY1" fmla="*/ 1581355 h 1778000"/>
                <a:gd name="connsiteX2" fmla="*/ 776748 w 953729"/>
                <a:gd name="connsiteY2" fmla="*/ 647291 h 1778000"/>
                <a:gd name="connsiteX3" fmla="*/ 589935 w 953729"/>
                <a:gd name="connsiteY3" fmla="*/ 96684 h 1778000"/>
                <a:gd name="connsiteX4" fmla="*/ 0 w 953729"/>
                <a:gd name="connsiteY4" fmla="*/ 67188 h 177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3729" h="1778000">
                  <a:moveTo>
                    <a:pt x="953729" y="1778000"/>
                  </a:moveTo>
                  <a:cubicBezTo>
                    <a:pt x="870155" y="1773903"/>
                    <a:pt x="786581" y="1769807"/>
                    <a:pt x="757084" y="1581355"/>
                  </a:cubicBezTo>
                  <a:cubicBezTo>
                    <a:pt x="727587" y="1392903"/>
                    <a:pt x="804606" y="894736"/>
                    <a:pt x="776748" y="647291"/>
                  </a:cubicBezTo>
                  <a:cubicBezTo>
                    <a:pt x="748890" y="399846"/>
                    <a:pt x="719393" y="193368"/>
                    <a:pt x="589935" y="96684"/>
                  </a:cubicBezTo>
                  <a:cubicBezTo>
                    <a:pt x="460477" y="0"/>
                    <a:pt x="230238" y="33594"/>
                    <a:pt x="0" y="67188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 rot="16200000">
            <a:off x="-589866" y="2458134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Distance from Battery (km)</a:t>
            </a:r>
          </a:p>
          <a:p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67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606</Words>
  <Application>Microsoft Office PowerPoint</Application>
  <PresentationFormat>On-screen Show (4:3)</PresentationFormat>
  <Paragraphs>144</Paragraphs>
  <Slides>19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dralston</dc:creator>
  <cp:lastModifiedBy>MPR</cp:lastModifiedBy>
  <cp:revision>46</cp:revision>
  <dcterms:created xsi:type="dcterms:W3CDTF">2006-08-16T00:00:00Z</dcterms:created>
  <dcterms:modified xsi:type="dcterms:W3CDTF">2013-04-24T16:36:07Z</dcterms:modified>
</cp:coreProperties>
</file>