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7"/>
  </p:notesMasterIdLst>
  <p:handoutMasterIdLst>
    <p:handoutMasterId r:id="rId28"/>
  </p:handoutMasterIdLst>
  <p:sldIdLst>
    <p:sldId id="292" r:id="rId3"/>
    <p:sldId id="271" r:id="rId4"/>
    <p:sldId id="278" r:id="rId5"/>
    <p:sldId id="288" r:id="rId6"/>
    <p:sldId id="273" r:id="rId7"/>
    <p:sldId id="279" r:id="rId8"/>
    <p:sldId id="259" r:id="rId9"/>
    <p:sldId id="268" r:id="rId10"/>
    <p:sldId id="260" r:id="rId11"/>
    <p:sldId id="266" r:id="rId12"/>
    <p:sldId id="291" r:id="rId13"/>
    <p:sldId id="272" r:id="rId14"/>
    <p:sldId id="265" r:id="rId15"/>
    <p:sldId id="274" r:id="rId16"/>
    <p:sldId id="262" r:id="rId17"/>
    <p:sldId id="270" r:id="rId18"/>
    <p:sldId id="269" r:id="rId19"/>
    <p:sldId id="275" r:id="rId20"/>
    <p:sldId id="277" r:id="rId21"/>
    <p:sldId id="297" r:id="rId22"/>
    <p:sldId id="289" r:id="rId23"/>
    <p:sldId id="299" r:id="rId24"/>
    <p:sldId id="281" r:id="rId25"/>
    <p:sldId id="267" r:id="rId2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89"/>
    <a:srgbClr val="FF9900"/>
    <a:srgbClr val="DBF5F9"/>
    <a:srgbClr val="000000"/>
    <a:srgbClr val="6EB7E4"/>
    <a:srgbClr val="B8B8B8"/>
    <a:srgbClr val="97D5FF"/>
    <a:srgbClr val="D8F0FF"/>
    <a:srgbClr val="B9E4FF"/>
    <a:srgbClr val="55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100" d="100"/>
          <a:sy n="100" d="100"/>
        </p:scale>
        <p:origin x="-30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08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diamond"/>
            <c:size val="9"/>
            <c:spPr>
              <a:solidFill>
                <a:srgbClr val="FF9900"/>
              </a:solidFill>
              <a:ln w="12700"/>
            </c:spPr>
          </c:marker>
          <c:xVal>
            <c:numRef>
              <c:f>'TNRN6_Irene (edit this)'!$A$36:$A$62</c:f>
              <c:numCache>
                <c:formatCode>m/d/yyyy\ h:mm</c:formatCode>
                <c:ptCount val="27"/>
                <c:pt idx="0">
                  <c:v>40782.822916666664</c:v>
                </c:pt>
                <c:pt idx="1">
                  <c:v>40782.864583333336</c:v>
                </c:pt>
                <c:pt idx="2">
                  <c:v>40782.90625</c:v>
                </c:pt>
                <c:pt idx="3">
                  <c:v>40782.927083333336</c:v>
                </c:pt>
                <c:pt idx="4">
                  <c:v>40782.947916666664</c:v>
                </c:pt>
                <c:pt idx="5">
                  <c:v>40782.989583333336</c:v>
                </c:pt>
                <c:pt idx="6">
                  <c:v>40783.03125</c:v>
                </c:pt>
                <c:pt idx="7">
                  <c:v>40783.072916666664</c:v>
                </c:pt>
                <c:pt idx="8">
                  <c:v>40783.114583333336</c:v>
                </c:pt>
                <c:pt idx="9">
                  <c:v>40783.15625</c:v>
                </c:pt>
                <c:pt idx="10">
                  <c:v>40783.177083333336</c:v>
                </c:pt>
                <c:pt idx="11">
                  <c:v>40783.197916666664</c:v>
                </c:pt>
                <c:pt idx="12">
                  <c:v>40783.239583333336</c:v>
                </c:pt>
                <c:pt idx="13">
                  <c:v>40783.28125</c:v>
                </c:pt>
                <c:pt idx="14">
                  <c:v>40783.322916666664</c:v>
                </c:pt>
                <c:pt idx="15">
                  <c:v>40783.364583333336</c:v>
                </c:pt>
                <c:pt idx="16">
                  <c:v>40783.40625</c:v>
                </c:pt>
                <c:pt idx="17">
                  <c:v>40783.427083333336</c:v>
                </c:pt>
                <c:pt idx="18">
                  <c:v>40783.447916666664</c:v>
                </c:pt>
                <c:pt idx="19">
                  <c:v>40783.489583333336</c:v>
                </c:pt>
                <c:pt idx="20">
                  <c:v>40783.53125</c:v>
                </c:pt>
                <c:pt idx="21">
                  <c:v>40783.572916666664</c:v>
                </c:pt>
                <c:pt idx="22">
                  <c:v>40783.614583333336</c:v>
                </c:pt>
                <c:pt idx="23">
                  <c:v>40783.65625</c:v>
                </c:pt>
                <c:pt idx="24">
                  <c:v>40783.677083333336</c:v>
                </c:pt>
                <c:pt idx="25">
                  <c:v>40783.697916666664</c:v>
                </c:pt>
                <c:pt idx="26">
                  <c:v>40783.739583333336</c:v>
                </c:pt>
              </c:numCache>
            </c:numRef>
          </c:xVal>
          <c:yVal>
            <c:numRef>
              <c:f>'TNRN6_Irene (edit this)'!$K$36:$K$62</c:f>
              <c:numCache>
                <c:formatCode>General</c:formatCode>
                <c:ptCount val="27"/>
                <c:pt idx="0">
                  <c:v>0</c:v>
                </c:pt>
                <c:pt idx="1">
                  <c:v>0.60000000000000053</c:v>
                </c:pt>
                <c:pt idx="2">
                  <c:v>0.80000000000000071</c:v>
                </c:pt>
                <c:pt idx="3">
                  <c:v>0.80000000000000071</c:v>
                </c:pt>
                <c:pt idx="4">
                  <c:v>0.80000000000000071</c:v>
                </c:pt>
                <c:pt idx="5">
                  <c:v>1.0999999999999996</c:v>
                </c:pt>
                <c:pt idx="6">
                  <c:v>1.2000000000000011</c:v>
                </c:pt>
                <c:pt idx="7">
                  <c:v>1.2000000000000011</c:v>
                </c:pt>
                <c:pt idx="8">
                  <c:v>1.3000000000000007</c:v>
                </c:pt>
                <c:pt idx="9">
                  <c:v>1.3000000000000007</c:v>
                </c:pt>
                <c:pt idx="10">
                  <c:v>1.3000000000000007</c:v>
                </c:pt>
                <c:pt idx="11">
                  <c:v>1.5</c:v>
                </c:pt>
                <c:pt idx="12">
                  <c:v>2.2000000000000011</c:v>
                </c:pt>
                <c:pt idx="13">
                  <c:v>2.5999999999999996</c:v>
                </c:pt>
                <c:pt idx="14">
                  <c:v>3.2000000000000011</c:v>
                </c:pt>
                <c:pt idx="15">
                  <c:v>4.3000000000000007</c:v>
                </c:pt>
                <c:pt idx="16">
                  <c:v>5.2000000000000011</c:v>
                </c:pt>
                <c:pt idx="17">
                  <c:v>5.6</c:v>
                </c:pt>
                <c:pt idx="18">
                  <c:v>6.2000000000000011</c:v>
                </c:pt>
                <c:pt idx="19">
                  <c:v>7.3000000000000007</c:v>
                </c:pt>
                <c:pt idx="20">
                  <c:v>8.5</c:v>
                </c:pt>
                <c:pt idx="21">
                  <c:v>9.5000000000000018</c:v>
                </c:pt>
                <c:pt idx="22">
                  <c:v>10.200000000000001</c:v>
                </c:pt>
                <c:pt idx="23">
                  <c:v>10.9</c:v>
                </c:pt>
                <c:pt idx="24">
                  <c:v>11.1</c:v>
                </c:pt>
                <c:pt idx="25">
                  <c:v>11.299999999999999</c:v>
                </c:pt>
                <c:pt idx="26">
                  <c:v>11.4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76800"/>
        <c:axId val="41678720"/>
      </c:scatterChart>
      <c:valAx>
        <c:axId val="41676800"/>
        <c:scaling>
          <c:orientation val="minMax"/>
          <c:max val="40784"/>
          <c:min val="40782.5"/>
        </c:scaling>
        <c:delete val="0"/>
        <c:axPos val="b"/>
        <c:majorGridlines>
          <c:spPr>
            <a:ln w="38100"/>
          </c:spPr>
        </c:majorGridlines>
        <c:minorGridlines/>
        <c:numFmt formatCode="m/d/yy\ h:mm;@" sourceLinked="0"/>
        <c:majorTickMark val="out"/>
        <c:minorTickMark val="out"/>
        <c:tickLblPos val="low"/>
        <c:spPr>
          <a:noFill/>
        </c:spPr>
        <c:txPr>
          <a:bodyPr/>
          <a:lstStyle/>
          <a:p>
            <a:pPr>
              <a:defRPr sz="1200" b="1">
                <a:solidFill>
                  <a:srgbClr val="000000"/>
                </a:solidFill>
              </a:defRPr>
            </a:pPr>
            <a:endParaRPr lang="en-US"/>
          </a:p>
        </c:txPr>
        <c:crossAx val="41678720"/>
        <c:crosses val="autoZero"/>
        <c:crossBetween val="midCat"/>
        <c:majorUnit val="0.5"/>
        <c:minorUnit val="4.1666666666666678E-2"/>
      </c:valAx>
      <c:valAx>
        <c:axId val="41678720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41676800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 algn="ctr">
        <a:defRPr lang="en-US" sz="1000" b="0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CAD3E0D2-C6AE-4996-829C-B46AD43A1743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E466BDD2-7181-4B6E-BA21-DCDDA817F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4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6079184D-3CA6-4CF5-BC2C-B119B01EEEDA}" type="datetimeFigureOut">
              <a:rPr lang="en-US" smtClean="0"/>
              <a:t>9/17/2012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6" tIns="46639" rIns="93276" bIns="466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76" tIns="46639" rIns="93276" bIns="466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B22D6D0F-A8ED-4AAC-BB48-804940EB7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D6D0F-A8ED-4AAC-BB48-804940EB78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http://hydrology.princeton.edu/~luo/research/FORECAST/current.php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D6D0F-A8ED-4AAC-BB48-804940EB78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2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Peak outage numbers per</a:t>
            </a:r>
            <a:r>
              <a:rPr lang="en-US" baseline="0" dirty="0" smtClean="0"/>
              <a:t> PSC. Also, per PSC, there were 11,500 natural gas outages due to Lee and a total of 900,000 telecom outages for Irene/Lee combined.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C45B-F5E3-4C44-923C-8D5846EFCAE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2A18-16C8-43F4-9453-8C7F073CA0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2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4E4-4CF5-40A2-B339-812E375B99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6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1FF91-3225-47F1-8FF3-4D5E78C52F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3C36-3B31-4ADB-B6D9-507F75A9C1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9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157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030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853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83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09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615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6235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AA34B-084D-437F-8330-4172B013A3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32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430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2014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478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336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503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36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453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63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0F4BF-8190-4418-AEB3-EE9CB00D29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3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1248-D380-4E36-84AF-8F3954B38F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3847-93A8-40D9-9527-6EF9B81041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5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DA8F9-FD94-46C8-9350-86176AFD73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7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BBB56-CD83-475D-BA3C-4E98852B11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CB3AC-A21B-4BAA-9AAD-784845EDDE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0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BD074-AC22-4649-B982-405DD3E83E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gif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BA13F-3C4B-4BD7-B466-11596FFA7B6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407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6" name="Picture 4" descr="NWS 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64550" y="0"/>
            <a:ext cx="679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noaa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68421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7345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–"/>
        <a:defRPr sz="2400" b="1" 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–"/>
        <a:defRPr sz="2000" b="1" 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600200"/>
            <a:ext cx="6981400" cy="46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DEC Mohawk Update		Sept. 13, 2012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5" y="990600"/>
            <a:ext cx="9166675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171825" cy="238372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675" y="19050"/>
            <a:ext cx="9144000" cy="173355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of </a:t>
            </a: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Storms Irene </a:t>
            </a: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Lee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1" y="5486400"/>
            <a:ext cx="8991600" cy="1371600"/>
          </a:xfrm>
        </p:spPr>
        <p:txBody>
          <a:bodyPr/>
          <a:lstStyle/>
          <a:p>
            <a:r>
              <a:rPr lang="en-US" sz="1800" dirty="0" smtClean="0"/>
              <a:t>Britt E. </a:t>
            </a:r>
            <a:r>
              <a:rPr lang="en-US" sz="1800" dirty="0" err="1" smtClean="0"/>
              <a:t>Westergard</a:t>
            </a:r>
            <a:r>
              <a:rPr lang="en-US" sz="1800" dirty="0" smtClean="0"/>
              <a:t>, Senior Service Hydrologist</a:t>
            </a:r>
            <a:br>
              <a:rPr lang="en-US" sz="1800" dirty="0" smtClean="0"/>
            </a:br>
            <a:r>
              <a:rPr lang="en-US" sz="1800" dirty="0" smtClean="0"/>
              <a:t>National </a:t>
            </a:r>
            <a:r>
              <a:rPr lang="en-US" sz="1800" dirty="0"/>
              <a:t>Weather Service, Albany, </a:t>
            </a:r>
            <a:r>
              <a:rPr lang="en-US" sz="1800" dirty="0" smtClean="0"/>
              <a:t>NY</a:t>
            </a: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endParaRPr lang="en-US" sz="8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with </a:t>
            </a:r>
            <a:r>
              <a:rPr lang="en-US" sz="1400" i="1" dirty="0" smtClean="0">
                <a:solidFill>
                  <a:srgbClr val="000000"/>
                </a:solidFill>
              </a:rPr>
              <a:t>Joseph </a:t>
            </a:r>
            <a:r>
              <a:rPr lang="en-US" sz="1400" i="1" dirty="0" err="1">
                <a:solidFill>
                  <a:srgbClr val="000000"/>
                </a:solidFill>
              </a:rPr>
              <a:t>Villani</a:t>
            </a:r>
            <a:r>
              <a:rPr lang="en-US" sz="1400" i="1" dirty="0">
                <a:solidFill>
                  <a:srgbClr val="000000"/>
                </a:solidFill>
              </a:rPr>
              <a:t>, </a:t>
            </a:r>
            <a:r>
              <a:rPr lang="en-US" sz="1400" i="1" dirty="0" smtClean="0">
                <a:solidFill>
                  <a:srgbClr val="000000"/>
                </a:solidFill>
              </a:rPr>
              <a:t>Hugh </a:t>
            </a:r>
            <a:r>
              <a:rPr lang="en-US" sz="1400" i="1" dirty="0">
                <a:solidFill>
                  <a:srgbClr val="000000"/>
                </a:solidFill>
              </a:rPr>
              <a:t>Johnson, </a:t>
            </a:r>
            <a:r>
              <a:rPr lang="en-US" sz="1400" i="1" dirty="0" err="1">
                <a:solidFill>
                  <a:srgbClr val="000000"/>
                </a:solidFill>
              </a:rPr>
              <a:t>Vasil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err="1">
                <a:solidFill>
                  <a:srgbClr val="000000"/>
                </a:solidFill>
              </a:rPr>
              <a:t>Koleci</a:t>
            </a:r>
            <a:r>
              <a:rPr lang="en-US" sz="1400" i="1" dirty="0">
                <a:solidFill>
                  <a:srgbClr val="000000"/>
                </a:solidFill>
              </a:rPr>
              <a:t>, Kevin Lipton, </a:t>
            </a:r>
            <a:r>
              <a:rPr lang="en-US" sz="1400" i="1" dirty="0" smtClean="0">
                <a:solidFill>
                  <a:srgbClr val="000000"/>
                </a:solidFill>
              </a:rPr>
              <a:t>George </a:t>
            </a:r>
            <a:r>
              <a:rPr lang="en-US" sz="1400" i="1" dirty="0" err="1" smtClean="0">
                <a:solidFill>
                  <a:srgbClr val="000000"/>
                </a:solidFill>
              </a:rPr>
              <a:t>Maglaras</a:t>
            </a:r>
            <a:r>
              <a:rPr lang="en-US" sz="1400" i="1" dirty="0">
                <a:solidFill>
                  <a:srgbClr val="000000"/>
                </a:solidFill>
              </a:rPr>
              <a:t>, </a:t>
            </a:r>
            <a:r>
              <a:rPr lang="en-US" sz="1400" i="1" dirty="0" smtClean="0">
                <a:solidFill>
                  <a:srgbClr val="000000"/>
                </a:solidFill>
              </a:rPr>
              <a:t/>
            </a:r>
            <a:br>
              <a:rPr lang="en-US" sz="1400" i="1" dirty="0" smtClean="0">
                <a:solidFill>
                  <a:srgbClr val="000000"/>
                </a:solidFill>
              </a:rPr>
            </a:br>
            <a:r>
              <a:rPr lang="en-US" sz="1400" i="1" dirty="0" smtClean="0">
                <a:solidFill>
                  <a:srgbClr val="000000"/>
                </a:solidFill>
              </a:rPr>
              <a:t>Kimberly </a:t>
            </a:r>
            <a:r>
              <a:rPr lang="en-US" sz="1400" i="1" dirty="0">
                <a:solidFill>
                  <a:srgbClr val="000000"/>
                </a:solidFill>
              </a:rPr>
              <a:t>McMahon, Timothy </a:t>
            </a:r>
            <a:r>
              <a:rPr lang="en-US" sz="1400" i="1" dirty="0" err="1">
                <a:solidFill>
                  <a:srgbClr val="000000"/>
                </a:solidFill>
              </a:rPr>
              <a:t>Scrom</a:t>
            </a:r>
            <a:r>
              <a:rPr lang="en-US" sz="1400" i="1" dirty="0">
                <a:solidFill>
                  <a:srgbClr val="000000"/>
                </a:solidFill>
              </a:rPr>
              <a:t>, and Thomas </a:t>
            </a:r>
            <a:r>
              <a:rPr lang="en-US" sz="1400" i="1" dirty="0" err="1" smtClean="0">
                <a:solidFill>
                  <a:srgbClr val="000000"/>
                </a:solidFill>
              </a:rPr>
              <a:t>Wasula</a:t>
            </a:r>
            <a:r>
              <a:rPr lang="en-US" sz="1400" i="1" dirty="0" smtClean="0">
                <a:solidFill>
                  <a:srgbClr val="000000"/>
                </a:solidFill>
              </a:rPr>
              <a:t/>
            </a:r>
            <a:br>
              <a:rPr lang="en-US" sz="1400" i="1" dirty="0" smtClean="0">
                <a:solidFill>
                  <a:srgbClr val="000000"/>
                </a:solidFill>
              </a:rPr>
            </a:br>
            <a:endParaRPr lang="en-US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715962"/>
          </a:xfrm>
        </p:spPr>
        <p:txBody>
          <a:bodyPr/>
          <a:lstStyle/>
          <a:p>
            <a:r>
              <a:rPr lang="en-US" dirty="0" smtClean="0"/>
              <a:t>Irene: Tannersville Rainfall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188707"/>
              </p:ext>
            </p:extLst>
          </p:nvPr>
        </p:nvGraphicFramePr>
        <p:xfrm>
          <a:off x="533400" y="838200"/>
          <a:ext cx="82295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ight Brace 4"/>
          <p:cNvSpPr/>
          <p:nvPr/>
        </p:nvSpPr>
        <p:spPr bwMode="auto">
          <a:xfrm>
            <a:off x="7010400" y="1295400"/>
            <a:ext cx="457200" cy="4114800"/>
          </a:xfrm>
          <a:prstGeom prst="rightBrace">
            <a:avLst>
              <a:gd name="adj1" fmla="val 91877"/>
              <a:gd name="adj2" fmla="val 50000"/>
            </a:avLst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3067338"/>
            <a:ext cx="1143000" cy="646331"/>
          </a:xfrm>
          <a:prstGeom prst="rect">
            <a:avLst/>
          </a:prstGeom>
          <a:solidFill>
            <a:schemeClr val="tx1"/>
          </a:solidFill>
          <a:ln w="19050">
            <a:solidFill>
              <a:srgbClr val="002060"/>
            </a:solidFill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10” in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12 hours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 bwMode="auto">
          <a:xfrm flipH="1" flipV="1">
            <a:off x="7086600" y="1219201"/>
            <a:ext cx="1143000" cy="9252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8229600" y="850057"/>
            <a:ext cx="914400" cy="923330"/>
          </a:xfrm>
          <a:prstGeom prst="rect">
            <a:avLst/>
          </a:prstGeom>
          <a:solidFill>
            <a:schemeClr val="tx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11.6” storm total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043745"/>
            <a:ext cx="2590800" cy="1477328"/>
          </a:xfrm>
          <a:prstGeom prst="rect">
            <a:avLst/>
          </a:prstGeom>
          <a:solidFill>
            <a:schemeClr val="tx1"/>
          </a:solidFill>
          <a:ln w="25400" cap="rnd"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New NY State 24 hour rainfall record: 11.6”</a:t>
            </a:r>
          </a:p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Previous record set in 1903 in Central Park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06" y="1265744"/>
            <a:ext cx="452047" cy="4876800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en-US" sz="1600" b="1" dirty="0" smtClean="0"/>
              <a:t>Inches of rainfall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799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X:\events\Irene team\Irene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14400" y="6172200"/>
            <a:ext cx="7315200" cy="461665"/>
          </a:xfrm>
          <a:prstGeom prst="rect">
            <a:avLst/>
          </a:prstGeom>
          <a:noFill/>
          <a:ln w="444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Flooding </a:t>
            </a:r>
            <a:r>
              <a:rPr lang="en-US" sz="2400" dirty="0">
                <a:solidFill>
                  <a:srgbClr val="0070C0"/>
                </a:solidFill>
              </a:rPr>
              <a:t>at 35 </a:t>
            </a:r>
            <a:r>
              <a:rPr lang="en-US" sz="2400" dirty="0" smtClean="0">
                <a:solidFill>
                  <a:srgbClr val="0070C0"/>
                </a:solidFill>
              </a:rPr>
              <a:t>of </a:t>
            </a:r>
            <a:r>
              <a:rPr lang="en-US" sz="2400" dirty="0">
                <a:solidFill>
                  <a:srgbClr val="0070C0"/>
                </a:solidFill>
              </a:rPr>
              <a:t>44 forecast points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800" y="94220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(5)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12192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(9)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800" y="15240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(8)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6800" y="1848058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(13)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Irene: Storm Surge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562600"/>
            <a:ext cx="6858000" cy="1295400"/>
          </a:xfrm>
        </p:spPr>
        <p:txBody>
          <a:bodyPr/>
          <a:lstStyle/>
          <a:p>
            <a:r>
              <a:rPr lang="en-US" sz="2400" dirty="0" smtClean="0"/>
              <a:t>Storm Surge = feet above astronomical tide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Storm Tide = feet above datum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   (= actual gage elevation if gage datum is zero)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022" r="15044" b="24712"/>
          <a:stretch/>
        </p:blipFill>
        <p:spPr bwMode="auto">
          <a:xfrm>
            <a:off x="822463" y="809500"/>
            <a:ext cx="7483337" cy="47531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3505200" y="1905000"/>
            <a:ext cx="304800" cy="5334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52856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http://hudson.dl.stevens-tech.edu/SSWS/d/index.shtml</a:t>
            </a:r>
          </a:p>
        </p:txBody>
      </p:sp>
    </p:spTree>
    <p:extLst>
      <p:ext uri="{BB962C8B-B14F-4D97-AF65-F5344CB8AC3E}">
        <p14:creationId xmlns:p14="http://schemas.microsoft.com/office/powerpoint/2010/main" val="35089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0"/>
            <a:ext cx="5334000" cy="1143000"/>
          </a:xfrm>
        </p:spPr>
        <p:txBody>
          <a:bodyPr/>
          <a:lstStyle/>
          <a:p>
            <a:r>
              <a:rPr lang="en-US" dirty="0" smtClean="0"/>
              <a:t>Irene: Storm Surge</a:t>
            </a:r>
            <a:endParaRPr lang="en-US" dirty="0"/>
          </a:p>
        </p:txBody>
      </p:sp>
      <p:pic>
        <p:nvPicPr>
          <p:cNvPr id="3074" name="Picture 2" descr="N:\15_Post Mortem\2011\Irene\AHPS Hydrographs\Alban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" b="6991"/>
          <a:stretch/>
        </p:blipFill>
        <p:spPr bwMode="auto">
          <a:xfrm>
            <a:off x="2514600" y="2542062"/>
            <a:ext cx="5808552" cy="4315938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:\15_Post Mortem\2011\Irene\AHPS Hydrographs\Poughkeeps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" y="0"/>
            <a:ext cx="3733800" cy="2911622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4170" y="1066800"/>
            <a:ext cx="5389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@POU: 5.39 </a:t>
            </a:r>
            <a:r>
              <a:rPr lang="en-US" sz="2400" dirty="0" err="1" smtClean="0"/>
              <a:t>ft</a:t>
            </a:r>
            <a:r>
              <a:rPr lang="en-US" sz="2400" dirty="0" smtClean="0"/>
              <a:t> surge (7.96 tide)</a:t>
            </a:r>
          </a:p>
          <a:p>
            <a:endParaRPr lang="en-US" sz="2400" dirty="0" smtClean="0"/>
          </a:p>
          <a:p>
            <a:r>
              <a:rPr lang="en-US" sz="2400" dirty="0" smtClean="0"/>
              <a:t>29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highest Irene surge (of 98 meas.)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 bwMode="auto">
          <a:xfrm>
            <a:off x="3886200" y="4437537"/>
            <a:ext cx="304800" cy="4572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200400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@ALY: </a:t>
            </a:r>
            <a:br>
              <a:rPr lang="en-US" sz="2400" dirty="0" smtClean="0"/>
            </a:br>
            <a:r>
              <a:rPr lang="en-US" sz="2400" dirty="0" smtClean="0"/>
              <a:t>7.23 </a:t>
            </a:r>
            <a:r>
              <a:rPr lang="en-US" sz="2400" dirty="0" err="1"/>
              <a:t>ft</a:t>
            </a:r>
            <a:r>
              <a:rPr lang="en-US" sz="2400" dirty="0"/>
              <a:t> surge </a:t>
            </a:r>
            <a:r>
              <a:rPr lang="en-US" sz="2400" dirty="0" smtClean="0"/>
              <a:t>(</a:t>
            </a:r>
            <a:r>
              <a:rPr lang="en-US" sz="2400" dirty="0"/>
              <a:t>11.11 </a:t>
            </a:r>
            <a:r>
              <a:rPr lang="en-US" sz="2400" dirty="0" err="1"/>
              <a:t>ft</a:t>
            </a:r>
            <a:r>
              <a:rPr lang="en-US" sz="2400" dirty="0"/>
              <a:t> tide)</a:t>
            </a:r>
          </a:p>
          <a:p>
            <a:endParaRPr lang="en-US" sz="2400" dirty="0" smtClean="0"/>
          </a:p>
          <a:p>
            <a:r>
              <a:rPr lang="en-US" sz="2400" dirty="0"/>
              <a:t>16</a:t>
            </a:r>
            <a:r>
              <a:rPr lang="en-US" sz="2400" baseline="30000" dirty="0"/>
              <a:t>th</a:t>
            </a:r>
            <a:r>
              <a:rPr lang="en-US" sz="2400" dirty="0"/>
              <a:t> highest Irene surge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of </a:t>
            </a:r>
            <a:r>
              <a:rPr lang="en-US" sz="2400" dirty="0" smtClean="0"/>
              <a:t>98 meas.)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65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Irene: Operational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257800" cy="4800600"/>
          </a:xfrm>
        </p:spPr>
        <p:txBody>
          <a:bodyPr/>
          <a:lstStyle/>
          <a:p>
            <a:r>
              <a:rPr lang="en-US" dirty="0" smtClean="0"/>
              <a:t>Rainfall forecasting</a:t>
            </a:r>
            <a:endParaRPr lang="en-US" dirty="0"/>
          </a:p>
          <a:p>
            <a:pPr lvl="1"/>
            <a:r>
              <a:rPr lang="en-US" dirty="0" smtClean="0"/>
              <a:t>Placement – 24 hours out, very good</a:t>
            </a:r>
          </a:p>
          <a:p>
            <a:pPr lvl="1"/>
            <a:r>
              <a:rPr lang="en-US" dirty="0" smtClean="0"/>
              <a:t>Timing – reasonable; onset about 6 hours earlier than forecast</a:t>
            </a:r>
          </a:p>
          <a:p>
            <a:pPr lvl="1"/>
            <a:r>
              <a:rPr lang="en-US" dirty="0" smtClean="0"/>
              <a:t>Amount – maximum </a:t>
            </a:r>
            <a:r>
              <a:rPr lang="en-US" dirty="0"/>
              <a:t>rainfall in Catskills </a:t>
            </a:r>
            <a:r>
              <a:rPr lang="en-US" dirty="0" smtClean="0"/>
              <a:t>(18.12”) under-forecast </a:t>
            </a:r>
            <a:r>
              <a:rPr lang="en-US" dirty="0"/>
              <a:t>(forecasted </a:t>
            </a:r>
            <a:r>
              <a:rPr lang="en-US" dirty="0" smtClean="0"/>
              <a:t>max </a:t>
            </a:r>
            <a:r>
              <a:rPr lang="en-US" dirty="0"/>
              <a:t>around 10 inches)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19678" r="33341" b="1458"/>
          <a:stretch/>
        </p:blipFill>
        <p:spPr bwMode="auto">
          <a:xfrm>
            <a:off x="5943600" y="1221245"/>
            <a:ext cx="3200400" cy="478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562600" y="6010274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dirty="0" smtClean="0">
                <a:solidFill>
                  <a:srgbClr val="0070C0"/>
                </a:solidFill>
              </a:rPr>
              <a:t>HPC Forecast Rainfall 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Aug 27-29, 2011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229600" cy="1143000"/>
          </a:xfrm>
        </p:spPr>
        <p:txBody>
          <a:bodyPr/>
          <a:lstStyle/>
          <a:p>
            <a:r>
              <a:rPr lang="en-US" dirty="0" smtClean="0"/>
              <a:t>Irene: Operational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985" y="1143000"/>
            <a:ext cx="4267200" cy="1066800"/>
          </a:xfrm>
        </p:spPr>
        <p:txBody>
          <a:bodyPr/>
          <a:lstStyle/>
          <a:p>
            <a:r>
              <a:rPr lang="en-US" dirty="0" smtClean="0"/>
              <a:t>Extreme rates of rise on many rivers</a:t>
            </a:r>
          </a:p>
        </p:txBody>
      </p:sp>
      <p:pic>
        <p:nvPicPr>
          <p:cNvPr id="4" name="Picture 3" descr="N:\15_Post Mortem\2011\Irene\AHPS Hydrographs\Prattsvil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" b="6521"/>
          <a:stretch/>
        </p:blipFill>
        <p:spPr bwMode="auto">
          <a:xfrm>
            <a:off x="1" y="990600"/>
            <a:ext cx="4061748" cy="3024721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57725" y="4267200"/>
            <a:ext cx="44862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Walloomsac</a:t>
            </a:r>
            <a:r>
              <a:rPr lang="en-US" sz="2000" dirty="0" smtClean="0"/>
              <a:t> River at Bennington</a:t>
            </a:r>
            <a:r>
              <a:rPr lang="en-US" sz="2000" dirty="0"/>
              <a:t>, </a:t>
            </a:r>
            <a:r>
              <a:rPr lang="en-US" sz="2000" dirty="0" smtClean="0"/>
              <a:t>VT</a:t>
            </a:r>
            <a:br>
              <a:rPr lang="en-US" sz="2000" dirty="0" smtClean="0"/>
            </a:br>
            <a:r>
              <a:rPr lang="en-US" sz="2000" dirty="0" smtClean="0"/>
              <a:t>     on Aug. 28, exceeded: </a:t>
            </a:r>
          </a:p>
          <a:p>
            <a:r>
              <a:rPr lang="en-US" sz="2000" dirty="0" smtClean="0"/>
              <a:t>         - 7 </a:t>
            </a:r>
            <a:r>
              <a:rPr lang="en-US" sz="2000" dirty="0" err="1" smtClean="0"/>
              <a:t>ft</a:t>
            </a:r>
            <a:r>
              <a:rPr lang="en-US" sz="2000" dirty="0" smtClean="0"/>
              <a:t> flood stage at 10:48am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- 9 </a:t>
            </a:r>
            <a:r>
              <a:rPr lang="en-US" sz="2000" dirty="0" err="1" smtClean="0"/>
              <a:t>ft</a:t>
            </a:r>
            <a:r>
              <a:rPr lang="en-US" sz="2000" dirty="0" smtClean="0"/>
              <a:t> moderate flood at 11:50am</a:t>
            </a:r>
            <a:endParaRPr lang="en-US" sz="2000" dirty="0"/>
          </a:p>
          <a:p>
            <a:r>
              <a:rPr lang="en-US" sz="2000" dirty="0" smtClean="0"/>
              <a:t>         </a:t>
            </a:r>
            <a:r>
              <a:rPr lang="en-US" sz="2000" dirty="0"/>
              <a:t>- </a:t>
            </a:r>
            <a:r>
              <a:rPr lang="en-US" sz="2000" dirty="0" smtClean="0"/>
              <a:t>11 </a:t>
            </a:r>
            <a:r>
              <a:rPr lang="en-US" sz="2000" dirty="0" err="1"/>
              <a:t>ft</a:t>
            </a:r>
            <a:r>
              <a:rPr lang="en-US" sz="2000" dirty="0"/>
              <a:t> </a:t>
            </a:r>
            <a:r>
              <a:rPr lang="en-US" sz="2000" dirty="0" smtClean="0"/>
              <a:t>major flood at 12:46pm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399985" y="2286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Schoharie Creek at </a:t>
            </a:r>
            <a:r>
              <a:rPr lang="en-US" sz="2000" dirty="0" err="1" smtClean="0"/>
              <a:t>Prattsville</a:t>
            </a:r>
            <a:r>
              <a:rPr lang="en-US" sz="2000" dirty="0"/>
              <a:t>, NY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on Aug. 28, exceeded:</a:t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        - 12 </a:t>
            </a:r>
            <a:r>
              <a:rPr lang="en-US" sz="2000" dirty="0" err="1" smtClean="0"/>
              <a:t>ft</a:t>
            </a:r>
            <a:r>
              <a:rPr lang="en-US" sz="2000" dirty="0" smtClean="0"/>
              <a:t> flood stage at 7:02am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- 14 </a:t>
            </a:r>
            <a:r>
              <a:rPr lang="en-US" sz="2000" dirty="0" err="1" smtClean="0"/>
              <a:t>ft</a:t>
            </a:r>
            <a:r>
              <a:rPr lang="en-US" sz="2000" dirty="0" smtClean="0"/>
              <a:t> moderate flood at 7:36am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- 16 </a:t>
            </a:r>
            <a:r>
              <a:rPr lang="en-US" sz="2000" dirty="0" err="1" smtClean="0"/>
              <a:t>ft</a:t>
            </a:r>
            <a:r>
              <a:rPr lang="en-US" sz="2000" dirty="0" smtClean="0"/>
              <a:t> major flood at 8:17am</a:t>
            </a:r>
            <a:endParaRPr lang="en-US" sz="2000" dirty="0"/>
          </a:p>
        </p:txBody>
      </p:sp>
      <p:pic>
        <p:nvPicPr>
          <p:cNvPr id="5122" name="Picture 2" descr="N:\15_Post Mortem\2011\Irene\AHPS Hydrographs\NorthBenningt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" b="5598"/>
          <a:stretch/>
        </p:blipFill>
        <p:spPr bwMode="auto">
          <a:xfrm>
            <a:off x="875166" y="4015321"/>
            <a:ext cx="3849234" cy="2842679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0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229600" cy="1143000"/>
          </a:xfrm>
        </p:spPr>
        <p:txBody>
          <a:bodyPr/>
          <a:lstStyle/>
          <a:p>
            <a:r>
              <a:rPr lang="en-US" dirty="0" smtClean="0"/>
              <a:t>Irene: Operational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863" y="1017587"/>
            <a:ext cx="3513137" cy="5002213"/>
          </a:xfrm>
        </p:spPr>
        <p:txBody>
          <a:bodyPr/>
          <a:lstStyle/>
          <a:p>
            <a:r>
              <a:rPr lang="en-US" dirty="0"/>
              <a:t>River </a:t>
            </a:r>
            <a:r>
              <a:rPr lang="en-US" dirty="0" smtClean="0"/>
              <a:t>gages washed away or damaged: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sz="2400" dirty="0" err="1"/>
              <a:t>Prattsville</a:t>
            </a:r>
            <a:r>
              <a:rPr lang="en-US" sz="2400" dirty="0"/>
              <a:t> </a:t>
            </a:r>
          </a:p>
          <a:p>
            <a:pPr lvl="1"/>
            <a:r>
              <a:rPr lang="en-US" sz="2400" dirty="0" err="1"/>
              <a:t>Gilboa</a:t>
            </a:r>
            <a:r>
              <a:rPr lang="en-US" sz="2400" dirty="0"/>
              <a:t> Bridge</a:t>
            </a:r>
          </a:p>
          <a:p>
            <a:pPr lvl="1"/>
            <a:r>
              <a:rPr lang="en-US" sz="2400" dirty="0" smtClean="0"/>
              <a:t>Burtonsville</a:t>
            </a:r>
            <a:br>
              <a:rPr lang="en-US" sz="2400" dirty="0" smtClean="0"/>
            </a:br>
            <a:endParaRPr lang="en-US" sz="2400" dirty="0"/>
          </a:p>
          <a:p>
            <a:pPr lvl="1"/>
            <a:r>
              <a:rPr lang="en-US" sz="2400" dirty="0" smtClean="0"/>
              <a:t>Poughkeepsie</a:t>
            </a:r>
            <a:br>
              <a:rPr lang="en-US" sz="2400" dirty="0" smtClean="0"/>
            </a:br>
            <a:endParaRPr lang="en-US" sz="2400" dirty="0"/>
          </a:p>
          <a:p>
            <a:pPr lvl="1"/>
            <a:r>
              <a:rPr lang="en-US" sz="2400" dirty="0" err="1"/>
              <a:t>Gaylordsville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7587"/>
            <a:ext cx="479266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63" y="3432175"/>
            <a:ext cx="6245637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Irene: Operational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2117725"/>
          </a:xfrm>
        </p:spPr>
        <p:txBody>
          <a:bodyPr/>
          <a:lstStyle/>
          <a:p>
            <a:r>
              <a:rPr lang="en-US" sz="2800" dirty="0"/>
              <a:t>Conveying the potential severity of multiple </a:t>
            </a:r>
            <a:r>
              <a:rPr lang="en-US" sz="2800" dirty="0" smtClean="0"/>
              <a:t>hazards</a:t>
            </a:r>
          </a:p>
          <a:p>
            <a:r>
              <a:rPr lang="en-US" sz="2800" dirty="0" smtClean="0"/>
              <a:t>Communications outages…partners </a:t>
            </a:r>
            <a:r>
              <a:rPr lang="en-US" sz="2800" dirty="0"/>
              <a:t>in hardest hit </a:t>
            </a:r>
            <a:r>
              <a:rPr lang="en-US" sz="2800" dirty="0" smtClean="0"/>
              <a:t>areas</a:t>
            </a:r>
          </a:p>
          <a:p>
            <a:r>
              <a:rPr lang="en-US" sz="2800" dirty="0"/>
              <a:t>Issues at various locks and dams: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-368712" y="3352800"/>
            <a:ext cx="335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/>
              <a:t>Misinformation about </a:t>
            </a:r>
            <a:r>
              <a:rPr lang="en-US" sz="2000" dirty="0" err="1"/>
              <a:t>Gilboa</a:t>
            </a:r>
            <a:r>
              <a:rPr lang="en-US" sz="2000" dirty="0"/>
              <a:t> </a:t>
            </a:r>
            <a:r>
              <a:rPr lang="en-US" sz="2000" dirty="0" smtClean="0"/>
              <a:t>failure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 smtClean="0"/>
              <a:t>EAS </a:t>
            </a:r>
            <a:r>
              <a:rPr lang="en-US" sz="2000" dirty="0"/>
              <a:t>alert watches for Condition B at several projects taxed the capabilities of our software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32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8567"/>
            <a:ext cx="2076450" cy="5257800"/>
          </a:xfrm>
        </p:spPr>
        <p:txBody>
          <a:bodyPr/>
          <a:lstStyle/>
          <a:p>
            <a:r>
              <a:rPr lang="en-US" dirty="0" smtClean="0">
                <a:solidFill>
                  <a:srgbClr val="FFCF89"/>
                </a:solidFill>
              </a:rPr>
              <a:t>Lee: </a:t>
            </a:r>
            <a:br>
              <a:rPr lang="en-US" dirty="0" smtClean="0">
                <a:solidFill>
                  <a:srgbClr val="FFCF89"/>
                </a:solidFill>
              </a:rPr>
            </a:br>
            <a:r>
              <a:rPr lang="en-US" dirty="0" smtClean="0">
                <a:solidFill>
                  <a:srgbClr val="FFCF89"/>
                </a:solidFill>
              </a:rPr>
              <a:t/>
            </a:r>
            <a:br>
              <a:rPr lang="en-US" dirty="0" smtClean="0">
                <a:solidFill>
                  <a:srgbClr val="FFCF89"/>
                </a:solidFill>
              </a:rPr>
            </a:br>
            <a:r>
              <a:rPr lang="en-US" dirty="0" smtClean="0">
                <a:solidFill>
                  <a:srgbClr val="FFCF89"/>
                </a:solidFill>
              </a:rPr>
              <a:t>Track and Rainfall</a:t>
            </a:r>
            <a:endParaRPr lang="en-US" dirty="0">
              <a:solidFill>
                <a:srgbClr val="FFCF8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3065"/>
            <a:ext cx="6962775" cy="688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2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</p:spPr>
        <p:txBody>
          <a:bodyPr/>
          <a:lstStyle/>
          <a:p>
            <a:r>
              <a:rPr lang="en-US" sz="3200" dirty="0" smtClean="0"/>
              <a:t>Lee </a:t>
            </a:r>
            <a:r>
              <a:rPr lang="en-US" sz="3200" dirty="0"/>
              <a:t>Storm Total </a:t>
            </a:r>
            <a:r>
              <a:rPr lang="en-US" sz="3200" dirty="0" smtClean="0"/>
              <a:t>Rainfall: </a:t>
            </a:r>
            <a:r>
              <a:rPr lang="en-US" sz="3200" dirty="0" err="1"/>
              <a:t>Multisensor</a:t>
            </a:r>
            <a:r>
              <a:rPr lang="en-US" sz="3200" dirty="0"/>
              <a:t> Estimate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7080"/>
          </a:xfrm>
          <a:ln w="19050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5000" y="6324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http://www.srh.noaa.gov/ridge2/RFC_Precip/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81800" y="0"/>
            <a:ext cx="2362200" cy="5257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Moderate to major flood crests:</a:t>
            </a:r>
          </a:p>
          <a:p>
            <a:r>
              <a:rPr lang="en-US" sz="1800" dirty="0">
                <a:solidFill>
                  <a:srgbClr val="0070C0"/>
                </a:solidFill>
              </a:rPr>
              <a:t>Major: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Canajoharie Creek at Canajoharie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Mohawk River at Utica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Mohawk River at Little Falls</a:t>
            </a:r>
          </a:p>
          <a:p>
            <a:r>
              <a:rPr lang="en-US" sz="1800" dirty="0">
                <a:solidFill>
                  <a:srgbClr val="0070C0"/>
                </a:solidFill>
              </a:rPr>
              <a:t>8 Moderate floods including 3 locations on Schoharie Creek that had just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experienced record </a:t>
            </a:r>
            <a:r>
              <a:rPr lang="en-US" sz="1800" dirty="0" smtClean="0">
                <a:solidFill>
                  <a:srgbClr val="0070C0"/>
                </a:solidFill>
              </a:rPr>
              <a:t>flooding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 Topics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Tropical Storm Irene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59125"/>
          </a:xfrm>
        </p:spPr>
        <p:txBody>
          <a:bodyPr/>
          <a:lstStyle/>
          <a:p>
            <a:r>
              <a:rPr lang="en-US" dirty="0" smtClean="0"/>
              <a:t>Outlook / Forecasts </a:t>
            </a:r>
          </a:p>
          <a:p>
            <a:r>
              <a:rPr lang="en-US" dirty="0" smtClean="0"/>
              <a:t>Rainfall</a:t>
            </a:r>
          </a:p>
          <a:p>
            <a:r>
              <a:rPr lang="en-US" dirty="0" smtClean="0"/>
              <a:t>Flood magnitude</a:t>
            </a:r>
          </a:p>
          <a:p>
            <a:r>
              <a:rPr lang="en-US" dirty="0" smtClean="0"/>
              <a:t>Storm surge on Hudson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Operational challenges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Remnants of T.S. Lee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092325"/>
          </a:xfrm>
        </p:spPr>
        <p:txBody>
          <a:bodyPr/>
          <a:lstStyle/>
          <a:p>
            <a:r>
              <a:rPr lang="en-US" dirty="0" smtClean="0"/>
              <a:t>Rainfall</a:t>
            </a:r>
            <a:endParaRPr lang="en-US" dirty="0"/>
          </a:p>
          <a:p>
            <a:r>
              <a:rPr lang="en-US" dirty="0"/>
              <a:t>Flood magnitude</a:t>
            </a:r>
          </a:p>
          <a:p>
            <a:r>
              <a:rPr lang="en-US" dirty="0" smtClean="0"/>
              <a:t>Operational challenges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0325" y="5257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Impacts of Irene &amp; Lee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Post-event </a:t>
            </a:r>
            <a:r>
              <a:rPr lang="en-US" sz="24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3636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37023"/>
            <a:ext cx="6276975" cy="3520977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"/>
            <a:ext cx="8229600" cy="1143000"/>
          </a:xfrm>
        </p:spPr>
        <p:txBody>
          <a:bodyPr/>
          <a:lstStyle/>
          <a:p>
            <a:r>
              <a:rPr lang="en-US" dirty="0" smtClean="0"/>
              <a:t>Lee: Operational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382"/>
            <a:ext cx="5334000" cy="2044618"/>
          </a:xfrm>
        </p:spPr>
        <p:txBody>
          <a:bodyPr/>
          <a:lstStyle/>
          <a:p>
            <a:r>
              <a:rPr lang="en-US" sz="2400" dirty="0" smtClean="0"/>
              <a:t>Precipitation forecast uncertainty </a:t>
            </a:r>
          </a:p>
          <a:p>
            <a:pPr lvl="1"/>
            <a:r>
              <a:rPr lang="en-US" sz="2000" dirty="0" smtClean="0"/>
              <a:t>Placement / Timing / Amount</a:t>
            </a:r>
          </a:p>
          <a:p>
            <a:r>
              <a:rPr lang="en-US" sz="2400" dirty="0" smtClean="0"/>
              <a:t>Irene debris</a:t>
            </a:r>
          </a:p>
          <a:p>
            <a:r>
              <a:rPr lang="en-US" sz="2400" dirty="0" smtClean="0"/>
              <a:t>Understanding reports of flooding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199" y="3810000"/>
            <a:ext cx="2743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Ongoing recovery </a:t>
            </a:r>
            <a:r>
              <a:rPr lang="en-US" sz="2400" dirty="0" smtClean="0"/>
              <a:t>efforts</a:t>
            </a:r>
            <a:br>
              <a:rPr lang="en-US" sz="2400" dirty="0" smtClean="0"/>
            </a:br>
            <a:endParaRPr lang="en-US" sz="7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Public </a:t>
            </a:r>
            <a:r>
              <a:rPr lang="en-US" sz="2400" dirty="0"/>
              <a:t>sensitivity to </a:t>
            </a:r>
            <a:r>
              <a:rPr lang="en-US" sz="2400" dirty="0" smtClean="0"/>
              <a:t>flooding</a:t>
            </a:r>
            <a:endParaRPr lang="en-US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98" y="914400"/>
            <a:ext cx="4047377" cy="2719387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144000" cy="527708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9144000" cy="762000"/>
          </a:xfrm>
        </p:spPr>
        <p:txBody>
          <a:bodyPr/>
          <a:lstStyle/>
          <a:p>
            <a:r>
              <a:rPr lang="en-US" sz="3600" dirty="0" smtClean="0"/>
              <a:t>14 Day Total Rainfall: </a:t>
            </a:r>
            <a:r>
              <a:rPr lang="en-US" sz="3600" dirty="0" err="1"/>
              <a:t>Multisensor</a:t>
            </a:r>
            <a:r>
              <a:rPr lang="en-US" sz="3600" dirty="0"/>
              <a:t> Estimate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6477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http://www.srh.noaa.gov/ridge2/RFC_Precip/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598753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14 days from Thurs. Aug. 25 to Thurs. Sept. 8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26" y="4111144"/>
            <a:ext cx="3531674" cy="27468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223098"/>
              </p:ext>
            </p:extLst>
          </p:nvPr>
        </p:nvGraphicFramePr>
        <p:xfrm>
          <a:off x="1" y="0"/>
          <a:ext cx="9143998" cy="4111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8743"/>
                <a:gridCol w="2764465"/>
                <a:gridCol w="2870790"/>
              </a:tblGrid>
              <a:tr h="613360">
                <a:tc>
                  <a:txBody>
                    <a:bodyPr/>
                    <a:lstStyle/>
                    <a:p>
                      <a:r>
                        <a:rPr lang="en-US" sz="2600" b="1" i="1" dirty="0" smtClean="0">
                          <a:latin typeface="Cambria" pitchFamily="18" charset="0"/>
                        </a:rPr>
                        <a:t>KEY IMPACT</a:t>
                      </a:r>
                      <a:r>
                        <a:rPr lang="en-US" sz="2600" b="1" i="1" baseline="0" dirty="0" smtClean="0">
                          <a:latin typeface="Cambria" pitchFamily="18" charset="0"/>
                        </a:rPr>
                        <a:t> STATS</a:t>
                      </a:r>
                      <a:endParaRPr lang="en-US" sz="2600" b="1" i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Cambria" pitchFamily="18" charset="0"/>
                        </a:rPr>
                        <a:t>HURRICANE</a:t>
                      </a:r>
                      <a:r>
                        <a:rPr lang="en-US" sz="2000" b="1" i="1" baseline="0" dirty="0" smtClean="0">
                          <a:latin typeface="Cambria" pitchFamily="18" charset="0"/>
                        </a:rPr>
                        <a:t> IRENE</a:t>
                      </a:r>
                      <a:endParaRPr lang="en-US" sz="2000" b="1" i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latin typeface="Cambria" pitchFamily="18" charset="0"/>
                        </a:rPr>
                        <a:t>TROP.</a:t>
                      </a:r>
                      <a:r>
                        <a:rPr lang="en-US" sz="2000" b="1" i="1" baseline="0" dirty="0" smtClean="0">
                          <a:latin typeface="Cambria" pitchFamily="18" charset="0"/>
                        </a:rPr>
                        <a:t> STORM LEE</a:t>
                      </a:r>
                      <a:endParaRPr lang="en-US" sz="2000" b="1" i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60133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Cambria" pitchFamily="18" charset="0"/>
                        </a:rPr>
                        <a:t>POWER OUTAGES </a:t>
                      </a:r>
                      <a:r>
                        <a:rPr lang="en-US" sz="1400" b="1" dirty="0" smtClean="0">
                          <a:latin typeface="Cambria" pitchFamily="18" charset="0"/>
                        </a:rPr>
                        <a:t>(PEAK)</a:t>
                      </a:r>
                      <a:endParaRPr lang="en-US" sz="18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Cambria" pitchFamily="18" charset="0"/>
                          <a:cs typeface="Arial" pitchFamily="34" charset="0"/>
                        </a:rPr>
                        <a:t>997,000</a:t>
                      </a:r>
                      <a:endParaRPr lang="en-US" sz="2800" b="1" dirty="0"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Cambria" pitchFamily="18" charset="0"/>
                          <a:cs typeface="Arial" pitchFamily="34" charset="0"/>
                        </a:rPr>
                        <a:t>68,000</a:t>
                      </a:r>
                      <a:endParaRPr lang="en-US" sz="2800" b="1" dirty="0"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4739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</a:rPr>
                        <a:t>BRIDGES CLOSED </a:t>
                      </a:r>
                      <a:r>
                        <a:rPr lang="en-US" sz="1400" b="1" dirty="0" smtClean="0">
                          <a:latin typeface="Cambria" pitchFamily="18" charset="0"/>
                        </a:rPr>
                        <a:t>(PEAK)</a:t>
                      </a:r>
                      <a:endParaRPr lang="en-US" sz="14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24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37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5210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</a:rPr>
                        <a:t>ROAD</a:t>
                      </a:r>
                      <a:r>
                        <a:rPr lang="en-US" sz="2000" b="1" baseline="0" dirty="0" smtClean="0">
                          <a:latin typeface="Cambria" pitchFamily="18" charset="0"/>
                        </a:rPr>
                        <a:t> SEGMENTS IMPACTED </a:t>
                      </a:r>
                      <a:r>
                        <a:rPr lang="en-US" sz="1400" b="1" baseline="0" dirty="0" smtClean="0">
                          <a:latin typeface="Cambria" pitchFamily="18" charset="0"/>
                        </a:rPr>
                        <a:t>(PEAK)</a:t>
                      </a:r>
                      <a:endParaRPr lang="en-US" sz="16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157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181</a:t>
                      </a:r>
                    </a:p>
                  </a:txBody>
                  <a:tcPr anchor="ctr"/>
                </a:tc>
              </a:tr>
              <a:tr h="75210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mbria" pitchFamily="18" charset="0"/>
                        </a:rPr>
                        <a:t>REPORTED</a:t>
                      </a:r>
                      <a:r>
                        <a:rPr lang="en-US" sz="2000" b="1" baseline="0" dirty="0" smtClean="0">
                          <a:latin typeface="Cambria" pitchFamily="18" charset="0"/>
                        </a:rPr>
                        <a:t> SWIFTWATER RESCUES</a:t>
                      </a:r>
                      <a:endParaRPr lang="en-US" sz="20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150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959</a:t>
                      </a:r>
                    </a:p>
                  </a:txBody>
                  <a:tcPr anchor="ctr"/>
                </a:tc>
              </a:tr>
              <a:tr h="74483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Cambria" pitchFamily="18" charset="0"/>
                        </a:rPr>
                        <a:t>EVACUATIONS</a:t>
                      </a:r>
                      <a:r>
                        <a:rPr lang="en-US" sz="2000" b="1" baseline="0" dirty="0" smtClean="0">
                          <a:latin typeface="Cambria" pitchFamily="18" charset="0"/>
                        </a:rPr>
                        <a:t> ORDERED</a:t>
                      </a:r>
                      <a:endParaRPr lang="en-US" sz="20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370,000+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2"/>
                          </a:solidFill>
                          <a:latin typeface="Cambria" pitchFamily="18" charset="0"/>
                          <a:cs typeface="Arial" pitchFamily="34" charset="0"/>
                        </a:rPr>
                        <a:t>21,000+</a:t>
                      </a:r>
                      <a:endParaRPr lang="en-US" sz="2800" b="1" dirty="0">
                        <a:solidFill>
                          <a:schemeClr val="bg2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3" descr="I:\Photos\2011\Hurricane Irene\2011 0829 Damage Assessment Flyover\IMG_1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144"/>
            <a:ext cx="3514140" cy="27468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Photos\2011\Hurricane Irene\2011 0829 Damage Assessment Flyover\IMG_1420_cropp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1144"/>
            <a:ext cx="3449992" cy="27468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559034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Information &amp; photos courtesy of NYS Office of Emergency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Post-Event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343525" cy="4648200"/>
          </a:xfrm>
        </p:spPr>
        <p:txBody>
          <a:bodyPr/>
          <a:lstStyle/>
          <a:p>
            <a:r>
              <a:rPr lang="en-US" sz="2400" dirty="0" smtClean="0"/>
              <a:t>Schenectady river gage</a:t>
            </a:r>
          </a:p>
          <a:p>
            <a:pPr lvl="1"/>
            <a:r>
              <a:rPr lang="en-US" sz="2400" dirty="0" smtClean="0"/>
              <a:t>Automated U.S. Geological Survey gage installed January 2011 in </a:t>
            </a:r>
            <a:r>
              <a:rPr lang="en-US" sz="2400" dirty="0"/>
              <a:t>coordination </a:t>
            </a:r>
            <a:r>
              <a:rPr lang="en-US" sz="2400" dirty="0" smtClean="0"/>
              <a:t>w/NYS </a:t>
            </a:r>
            <a:r>
              <a:rPr lang="en-US" sz="2400" dirty="0"/>
              <a:t>DEC, Hudson River Environmental Conditions Observing </a:t>
            </a:r>
            <a:r>
              <a:rPr lang="en-US" sz="2400" dirty="0" smtClean="0"/>
              <a:t>System, Schenectady </a:t>
            </a:r>
            <a:r>
              <a:rPr lang="en-US" sz="2400" dirty="0"/>
              <a:t>County </a:t>
            </a:r>
            <a:r>
              <a:rPr lang="en-US" sz="2400" dirty="0" smtClean="0"/>
              <a:t>EM </a:t>
            </a:r>
            <a:r>
              <a:rPr lang="en-US" sz="2400" dirty="0"/>
              <a:t>and Union College</a:t>
            </a:r>
            <a:endParaRPr lang="en-US" sz="2400" dirty="0" smtClean="0"/>
          </a:p>
          <a:p>
            <a:pPr lvl="1"/>
            <a:r>
              <a:rPr lang="en-US" sz="2400" dirty="0" smtClean="0"/>
              <a:t>Flood stage changed January 2012 (223’ </a:t>
            </a:r>
            <a:r>
              <a:rPr lang="en-US" sz="2400" dirty="0" smtClean="0">
                <a:sym typeface="Wingdings" pitchFamily="2" charset="2"/>
              </a:rPr>
              <a:t> 220’)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Impact statement updates</a:t>
            </a:r>
            <a:endParaRPr lang="en-US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935037"/>
            <a:ext cx="3810000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0" y="6248401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http://www.nws.noaa.gov/om/assessments/index.shtml</a:t>
            </a:r>
          </a:p>
        </p:txBody>
      </p:sp>
    </p:spTree>
    <p:extLst>
      <p:ext uri="{BB962C8B-B14F-4D97-AF65-F5344CB8AC3E}">
        <p14:creationId xmlns:p14="http://schemas.microsoft.com/office/powerpoint/2010/main" val="5634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82700" y="4724400"/>
            <a:ext cx="6400800" cy="1198563"/>
          </a:xfrm>
        </p:spPr>
        <p:txBody>
          <a:bodyPr/>
          <a:lstStyle/>
          <a:p>
            <a:r>
              <a:rPr lang="en-US" dirty="0" smtClean="0"/>
              <a:t>Britt </a:t>
            </a:r>
            <a:r>
              <a:rPr lang="en-US" dirty="0" err="1" smtClean="0"/>
              <a:t>Westergard</a:t>
            </a:r>
            <a:endParaRPr lang="en-US" dirty="0"/>
          </a:p>
          <a:p>
            <a:r>
              <a:rPr lang="en-US" dirty="0" smtClean="0"/>
              <a:t>britt.westergard@noaa.gov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0"/>
            <a:ext cx="853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dirty="0" smtClean="0">
                <a:solidFill>
                  <a:srgbClr val="FF9900"/>
                </a:solidFill>
              </a:rPr>
              <a:t>weather.gov/</a:t>
            </a:r>
            <a:r>
              <a:rPr lang="en-US" sz="5400" dirty="0" err="1" smtClean="0">
                <a:solidFill>
                  <a:srgbClr val="FF9900"/>
                </a:solidFill>
              </a:rPr>
              <a:t>albany</a:t>
            </a:r>
            <a:endParaRPr lang="en-US" sz="5400" dirty="0">
              <a:solidFill>
                <a:srgbClr val="FF99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40437"/>
            <a:ext cx="27305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40437"/>
            <a:ext cx="268345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19" y="1009650"/>
            <a:ext cx="4726781" cy="378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0" y="1828800"/>
            <a:ext cx="28956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/>
              <a:t>What a difference a year makes…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97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3" y="1"/>
            <a:ext cx="9165083" cy="5827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867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Irene: MMEFS Outlook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545785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http://www.erh.noaa.gov/mmefs/</a:t>
            </a:r>
          </a:p>
        </p:txBody>
      </p:sp>
    </p:spTree>
    <p:extLst>
      <p:ext uri="{BB962C8B-B14F-4D97-AF65-F5344CB8AC3E}">
        <p14:creationId xmlns:p14="http://schemas.microsoft.com/office/powerpoint/2010/main" val="22181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93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Irene: MMEFS Outlook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13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544444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http://www.erh.noaa.gov/mmefs/</a:t>
            </a:r>
          </a:p>
        </p:txBody>
      </p:sp>
    </p:spTree>
    <p:extLst>
      <p:ext uri="{BB962C8B-B14F-4D97-AF65-F5344CB8AC3E}">
        <p14:creationId xmlns:p14="http://schemas.microsoft.com/office/powerpoint/2010/main" val="5783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229600" cy="1143000"/>
          </a:xfrm>
        </p:spPr>
        <p:txBody>
          <a:bodyPr/>
          <a:lstStyle/>
          <a:p>
            <a:r>
              <a:rPr lang="en-US" dirty="0" smtClean="0"/>
              <a:t>Irene: Hydrologic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724400"/>
          </a:xfrm>
        </p:spPr>
        <p:txBody>
          <a:bodyPr/>
          <a:lstStyle/>
          <a:p>
            <a:r>
              <a:rPr lang="en-US" sz="2800" dirty="0" smtClean="0"/>
              <a:t>Flood watch issued at 4:47 am Friday Aug. 26</a:t>
            </a:r>
            <a:r>
              <a:rPr lang="en-US" sz="2800" baseline="30000" dirty="0" smtClean="0"/>
              <a:t>th</a:t>
            </a:r>
            <a:r>
              <a:rPr lang="en-US" sz="2800" dirty="0"/>
              <a:t> 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First flash flood warning issued 1:42 am Saturday</a:t>
            </a:r>
          </a:p>
          <a:p>
            <a:r>
              <a:rPr lang="en-US" sz="2800" dirty="0" smtClean="0"/>
              <a:t>Issued river flood warnings (including updated warnings as forecast crests increased in category) for 37 forecast points…flooding occurred at 35</a:t>
            </a:r>
          </a:p>
          <a:p>
            <a:r>
              <a:rPr lang="en-US" sz="2800" dirty="0" smtClean="0"/>
              <a:t>Average lead time from warning to flood stage was 3 hours 12 minutes (FFW LT = 3 </a:t>
            </a:r>
            <a:r>
              <a:rPr lang="en-US" sz="2800" dirty="0" err="1" smtClean="0"/>
              <a:t>hrs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6324600" cy="1606594"/>
          </a:xfrm>
          <a:prstGeom prst="rect">
            <a:avLst/>
          </a:prstGeom>
          <a:solidFill>
            <a:schemeClr val="tx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WIDESPREAD RAINFALL AMOUNTS OF 4 TO 7 INCHES ARE LIKELY.</a:t>
            </a: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LOCALIZED AMOUNTS OVER THE HIGHER TERRAIN OF THE</a:t>
            </a: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CATSKILLS...</a:t>
            </a:r>
            <a:r>
              <a:rPr lang="en-US" sz="1200" kern="0" dirty="0" smtClean="0">
                <a:solidFill>
                  <a:srgbClr val="0070C0"/>
                </a:solidFill>
              </a:rPr>
              <a:t>BERKSHIRES...</a:t>
            </a:r>
            <a:r>
              <a:rPr lang="en-US" sz="1200" kern="0" dirty="0">
                <a:solidFill>
                  <a:srgbClr val="0070C0"/>
                </a:solidFill>
              </a:rPr>
              <a:t>LITCHFIELD HILLS AND GREEN MOUNTAINS</a:t>
            </a: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COULD REACH 10 INCHES.</a:t>
            </a: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 kern="0" dirty="0">
              <a:solidFill>
                <a:srgbClr val="0070C0"/>
              </a:solidFill>
            </a:endParaRP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IF THIS AMOUNT OF RAIN OCCURS MANY MAIN STEM RIVERS WOULD FLOOD.</a:t>
            </a:r>
          </a:p>
          <a:p>
            <a:pPr indent="-1143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kern="0" dirty="0">
                <a:solidFill>
                  <a:srgbClr val="0070C0"/>
                </a:solidFill>
              </a:rPr>
              <a:t>FLASH FLOODING MAY ALSO BE A THREAT WHERE HEAVIER RAIN </a:t>
            </a:r>
            <a:r>
              <a:rPr lang="en-US" sz="1200" kern="0" dirty="0" smtClean="0">
                <a:solidFill>
                  <a:srgbClr val="0070C0"/>
                </a:solidFill>
              </a:rPr>
              <a:t>BANDS OCCUR</a:t>
            </a:r>
            <a:r>
              <a:rPr lang="en-US" sz="1200" kern="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7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Irene: AHPS forecasts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"/>
          <a:stretch/>
        </p:blipFill>
        <p:spPr bwMode="auto">
          <a:xfrm>
            <a:off x="1524000" y="1066800"/>
            <a:ext cx="6019800" cy="543489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524000" y="1371600"/>
            <a:ext cx="1676400" cy="3048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Sunday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 bwMode="auto">
          <a:xfrm flipV="1">
            <a:off x="1295400" y="1676400"/>
            <a:ext cx="457200" cy="1846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295400" y="6501699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http://water.weather.gov/ahps2/index.php?wfo=aly</a:t>
            </a:r>
          </a:p>
        </p:txBody>
      </p:sp>
    </p:spTree>
    <p:extLst>
      <p:ext uri="{BB962C8B-B14F-4D97-AF65-F5344CB8AC3E}">
        <p14:creationId xmlns:p14="http://schemas.microsoft.com/office/powerpoint/2010/main" val="21611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sz="3600" dirty="0" smtClean="0"/>
              <a:t>Irene Storm Total Rainfall: </a:t>
            </a:r>
            <a:br>
              <a:rPr lang="en-US" sz="3600" dirty="0" smtClean="0"/>
            </a:br>
            <a:r>
              <a:rPr lang="en-US" sz="3600" dirty="0" err="1" smtClean="0"/>
              <a:t>Multisensor</a:t>
            </a:r>
            <a:r>
              <a:rPr lang="en-US" sz="3600" dirty="0" smtClean="0"/>
              <a:t> Estimate</a:t>
            </a:r>
            <a:endParaRPr lang="en-US" sz="3600" dirty="0"/>
          </a:p>
        </p:txBody>
      </p:sp>
      <p:pic>
        <p:nvPicPr>
          <p:cNvPr id="1026" name="Picture 2" descr="N:\15_Post Mortem\2011\Irene\Irene_Rain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5932"/>
          <a:stretch/>
        </p:blipFill>
        <p:spPr bwMode="auto">
          <a:xfrm>
            <a:off x="0" y="0"/>
            <a:ext cx="9144000" cy="5017625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324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http://www.srh.noaa.gov/ridge2/RFC_Precip/</a:t>
            </a:r>
          </a:p>
        </p:txBody>
      </p:sp>
    </p:spTree>
    <p:extLst>
      <p:ext uri="{BB962C8B-B14F-4D97-AF65-F5344CB8AC3E}">
        <p14:creationId xmlns:p14="http://schemas.microsoft.com/office/powerpoint/2010/main" val="7222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7263"/>
            <a:ext cx="8160152" cy="801687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Irene: Storm Total Rainfall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Interpolated Rain Gages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65676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6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229600" cy="1706562"/>
          </a:xfrm>
        </p:spPr>
        <p:txBody>
          <a:bodyPr/>
          <a:lstStyle/>
          <a:p>
            <a:r>
              <a:rPr lang="en-US" dirty="0"/>
              <a:t>Top 5 Wettest Calendar Days at Albany (since 1874)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1771650" lvl="3" indent="-514350">
              <a:buFont typeface="+mj-lt"/>
              <a:buAutoNum type="arabicPeriod"/>
            </a:pPr>
            <a:r>
              <a:rPr lang="en-US" sz="3600" dirty="0" smtClean="0"/>
              <a:t>5.60</a:t>
            </a:r>
            <a:r>
              <a:rPr lang="en-US" sz="3600" dirty="0"/>
              <a:t>" SEP 16 1999 (Floyd) 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2"/>
                </a:solidFill>
              </a:rPr>
              <a:t>4.69</a:t>
            </a:r>
            <a:r>
              <a:rPr lang="en-US" sz="3600" dirty="0">
                <a:solidFill>
                  <a:schemeClr val="tx2"/>
                </a:solidFill>
              </a:rPr>
              <a:t>" AUG 28 2011 (Irene) 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3600" dirty="0" smtClean="0"/>
              <a:t>4.08</a:t>
            </a:r>
            <a:r>
              <a:rPr lang="en-US" sz="3600" dirty="0"/>
              <a:t>" AUG 31 1950 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3600" dirty="0" smtClean="0"/>
              <a:t>3.50</a:t>
            </a:r>
            <a:r>
              <a:rPr lang="en-US" sz="3600" dirty="0"/>
              <a:t>" AUG 28 1971 (</a:t>
            </a:r>
            <a:r>
              <a:rPr lang="en-US" sz="3600" dirty="0" err="1" smtClean="0"/>
              <a:t>Doria</a:t>
            </a:r>
            <a:r>
              <a:rPr lang="en-US" sz="3600" dirty="0"/>
              <a:t>) 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3600" dirty="0" smtClean="0"/>
              <a:t>3.49" </a:t>
            </a:r>
            <a:r>
              <a:rPr lang="en-US" sz="3600" dirty="0"/>
              <a:t>JUL 13 1996 (Bertha)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6037263"/>
            <a:ext cx="8160152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rgbClr val="0070C0"/>
                </a:solidFill>
              </a:rPr>
              <a:t>2011 was the wettest year on record at Albany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00CC00"/>
      </a:accent1>
      <a:accent2>
        <a:srgbClr val="3399FF"/>
      </a:accent2>
      <a:accent3>
        <a:srgbClr val="AAAAE2"/>
      </a:accent3>
      <a:accent4>
        <a:srgbClr val="DADADA"/>
      </a:accent4>
      <a:accent5>
        <a:srgbClr val="AAE2AA"/>
      </a:accent5>
      <a:accent6>
        <a:srgbClr val="2D8AE7"/>
      </a:accent6>
      <a:hlink>
        <a:srgbClr val="99CCFF"/>
      </a:hlink>
      <a:folHlink>
        <a:srgbClr val="DDDDDD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</TotalTime>
  <Words>746</Words>
  <Application>Microsoft Office PowerPoint</Application>
  <PresentationFormat>On-screen Show (4:3)</PresentationFormat>
  <Paragraphs>156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1_Default Design</vt:lpstr>
      <vt:lpstr>Hydrology of  Tropical Storms Irene &amp; Lee</vt:lpstr>
      <vt:lpstr>Hydrology Topics</vt:lpstr>
      <vt:lpstr>Irene: MMEFS Outlook</vt:lpstr>
      <vt:lpstr>Irene: MMEFS Outlook</vt:lpstr>
      <vt:lpstr>Irene: Hydrologic Forecasts</vt:lpstr>
      <vt:lpstr>Irene: AHPS forecasts</vt:lpstr>
      <vt:lpstr>Irene Storm Total Rainfall:  Multisensor Estimate</vt:lpstr>
      <vt:lpstr>Irene: Storm Total Rainfall Interpolated Rain Gages</vt:lpstr>
      <vt:lpstr>Top 5 Wettest Calendar Days at Albany (since 1874) </vt:lpstr>
      <vt:lpstr>Irene: Tannersville Rainfall</vt:lpstr>
      <vt:lpstr>PowerPoint Presentation</vt:lpstr>
      <vt:lpstr>Irene: Storm Surge</vt:lpstr>
      <vt:lpstr>Irene: Storm Surge</vt:lpstr>
      <vt:lpstr>Irene: Operational Challenges</vt:lpstr>
      <vt:lpstr>Irene: Operational Challenges</vt:lpstr>
      <vt:lpstr>Irene: Operational Challenges</vt:lpstr>
      <vt:lpstr>Irene: Operational Challenges</vt:lpstr>
      <vt:lpstr>Lee:   Track and Rainfall</vt:lpstr>
      <vt:lpstr>Lee Storm Total Rainfall: Multisensor Estimate</vt:lpstr>
      <vt:lpstr>Lee: Operational Challenges</vt:lpstr>
      <vt:lpstr>14 Day Total Rainfall: Multisensor Estimate</vt:lpstr>
      <vt:lpstr>PowerPoint Presentation</vt:lpstr>
      <vt:lpstr>Post-Event Activities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I5</dc:creator>
  <cp:lastModifiedBy>britt.westergard</cp:lastModifiedBy>
  <cp:revision>136</cp:revision>
  <cp:lastPrinted>2012-09-17T19:19:46Z</cp:lastPrinted>
  <dcterms:created xsi:type="dcterms:W3CDTF">2011-10-24T14:05:06Z</dcterms:created>
  <dcterms:modified xsi:type="dcterms:W3CDTF">2012-09-17T19:31:57Z</dcterms:modified>
</cp:coreProperties>
</file>