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Default Extension="ppt" ContentType="application/vnd.ms-powerpoi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9"/>
  </p:notesMasterIdLst>
  <p:sldIdLst>
    <p:sldId id="591" r:id="rId3"/>
    <p:sldId id="399" r:id="rId4"/>
    <p:sldId id="518" r:id="rId5"/>
    <p:sldId id="579" r:id="rId6"/>
    <p:sldId id="398" r:id="rId7"/>
    <p:sldId id="546" r:id="rId8"/>
    <p:sldId id="547" r:id="rId9"/>
    <p:sldId id="409" r:id="rId10"/>
    <p:sldId id="455" r:id="rId11"/>
    <p:sldId id="580" r:id="rId12"/>
    <p:sldId id="486" r:id="rId13"/>
    <p:sldId id="550" r:id="rId14"/>
    <p:sldId id="549" r:id="rId15"/>
    <p:sldId id="533" r:id="rId16"/>
    <p:sldId id="457" r:id="rId17"/>
    <p:sldId id="531" r:id="rId18"/>
    <p:sldId id="505" r:id="rId19"/>
    <p:sldId id="326" r:id="rId20"/>
    <p:sldId id="506" r:id="rId21"/>
    <p:sldId id="275" r:id="rId22"/>
    <p:sldId id="520" r:id="rId23"/>
    <p:sldId id="586" r:id="rId24"/>
    <p:sldId id="523" r:id="rId25"/>
    <p:sldId id="524" r:id="rId26"/>
    <p:sldId id="562" r:id="rId27"/>
    <p:sldId id="564" r:id="rId28"/>
    <p:sldId id="565" r:id="rId29"/>
    <p:sldId id="590" r:id="rId30"/>
    <p:sldId id="558" r:id="rId31"/>
    <p:sldId id="583" r:id="rId32"/>
    <p:sldId id="559" r:id="rId33"/>
    <p:sldId id="587" r:id="rId34"/>
    <p:sldId id="440" r:id="rId35"/>
    <p:sldId id="377" r:id="rId36"/>
    <p:sldId id="588" r:id="rId37"/>
    <p:sldId id="538" r:id="rId38"/>
    <p:sldId id="589" r:id="rId39"/>
    <p:sldId id="408" r:id="rId40"/>
    <p:sldId id="356" r:id="rId41"/>
    <p:sldId id="525" r:id="rId42"/>
    <p:sldId id="456" r:id="rId43"/>
    <p:sldId id="495" r:id="rId44"/>
    <p:sldId id="287" r:id="rId45"/>
    <p:sldId id="527" r:id="rId46"/>
    <p:sldId id="526" r:id="rId47"/>
    <p:sldId id="555" r:id="rId48"/>
  </p:sldIdLst>
  <p:sldSz cx="9144000" cy="6858000" type="screen4x3"/>
  <p:notesSz cx="7053263" cy="93091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D21E"/>
    <a:srgbClr val="FFFF00"/>
    <a:srgbClr val="FFE82B"/>
    <a:srgbClr val="CCFFFF"/>
    <a:srgbClr val="66FFFF"/>
    <a:srgbClr val="FFCCCC"/>
    <a:srgbClr val="CC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858" y="-34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196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_rels/viewProps.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4" Type="http://schemas.openxmlformats.org/officeDocument/2006/relationships/image" Target="../media/image87.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image" Target="../media/image88.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9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4.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55938" cy="465138"/>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9219" name="Rectangle 3"/>
          <p:cNvSpPr>
            <a:spLocks noGrp="1" noChangeArrowheads="1"/>
          </p:cNvSpPr>
          <p:nvPr>
            <p:ph type="dt" idx="1"/>
          </p:nvPr>
        </p:nvSpPr>
        <p:spPr bwMode="auto">
          <a:xfrm>
            <a:off x="3997325" y="0"/>
            <a:ext cx="3055938" cy="465138"/>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en-US"/>
          </a:p>
        </p:txBody>
      </p:sp>
      <p:sp>
        <p:nvSpPr>
          <p:cNvPr id="50180" name="Rectangle 4"/>
          <p:cNvSpPr>
            <a:spLocks noChangeArrowheads="1" noTextEdit="1"/>
          </p:cNvSpPr>
          <p:nvPr>
            <p:ph type="sldImg" idx="2"/>
          </p:nvPr>
        </p:nvSpPr>
        <p:spPr bwMode="auto">
          <a:xfrm>
            <a:off x="1200150" y="698500"/>
            <a:ext cx="4654550" cy="3490913"/>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939800" y="4421188"/>
            <a:ext cx="5173663" cy="4189412"/>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843963"/>
            <a:ext cx="3055938" cy="465137"/>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9223" name="Rectangle 7"/>
          <p:cNvSpPr>
            <a:spLocks noGrp="1" noChangeArrowheads="1"/>
          </p:cNvSpPr>
          <p:nvPr>
            <p:ph type="sldNum" sz="quarter" idx="5"/>
          </p:nvPr>
        </p:nvSpPr>
        <p:spPr bwMode="auto">
          <a:xfrm>
            <a:off x="3997325" y="8843963"/>
            <a:ext cx="3055938" cy="465137"/>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algn="r">
              <a:defRPr sz="1200"/>
            </a:lvl1pPr>
          </a:lstStyle>
          <a:p>
            <a:pPr>
              <a:defRPr/>
            </a:pPr>
            <a:fld id="{E43FD78C-AA0E-42C6-936C-FC7D09D9502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smtClean="0"/>
          </a:p>
        </p:txBody>
      </p:sp>
      <p:sp>
        <p:nvSpPr>
          <p:cNvPr id="51204" name="Slide Number Placeholder 3"/>
          <p:cNvSpPr>
            <a:spLocks noGrp="1"/>
          </p:cNvSpPr>
          <p:nvPr>
            <p:ph type="sldNum" sz="quarter" idx="5"/>
          </p:nvPr>
        </p:nvSpPr>
        <p:spPr>
          <a:noFill/>
        </p:spPr>
        <p:txBody>
          <a:bodyPr/>
          <a:lstStyle/>
          <a:p>
            <a:fld id="{961FB50B-EB49-43A5-9BF0-1353E4D8289C}" type="slidenum">
              <a:rPr lang="en-US" smtClean="0"/>
              <a:pPr/>
              <a:t>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smtClean="0"/>
          </a:p>
        </p:txBody>
      </p:sp>
      <p:sp>
        <p:nvSpPr>
          <p:cNvPr id="52228" name="Slide Number Placeholder 3"/>
          <p:cNvSpPr>
            <a:spLocks noGrp="1"/>
          </p:cNvSpPr>
          <p:nvPr>
            <p:ph type="sldNum" sz="quarter" idx="5"/>
          </p:nvPr>
        </p:nvSpPr>
        <p:spPr>
          <a:noFill/>
        </p:spPr>
        <p:txBody>
          <a:bodyPr/>
          <a:lstStyle/>
          <a:p>
            <a:fld id="{A3B69BEB-48AA-4D56-8823-46D1748027A4}" type="slidenum">
              <a:rPr lang="en-US" smtClean="0"/>
              <a:pPr/>
              <a:t>15</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smtClean="0"/>
          </a:p>
        </p:txBody>
      </p:sp>
      <p:sp>
        <p:nvSpPr>
          <p:cNvPr id="53252" name="Slide Number Placeholder 3"/>
          <p:cNvSpPr>
            <a:spLocks noGrp="1"/>
          </p:cNvSpPr>
          <p:nvPr>
            <p:ph type="sldNum" sz="quarter" idx="5"/>
          </p:nvPr>
        </p:nvSpPr>
        <p:spPr>
          <a:noFill/>
        </p:spPr>
        <p:txBody>
          <a:bodyPr/>
          <a:lstStyle/>
          <a:p>
            <a:fld id="{9CC53C96-CF8F-436D-9215-F1EB8836E712}" type="slidenum">
              <a:rPr lang="en-US" smtClean="0"/>
              <a:pPr/>
              <a:t>16</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AC83408-C923-4F37-BD05-249A17104173}" type="slidenum">
              <a:rPr lang="en-US" smtClean="0"/>
              <a:pPr/>
              <a:t>22</a:t>
            </a:fld>
            <a:endParaRPr lang="en-US" smtClean="0"/>
          </a:p>
        </p:txBody>
      </p:sp>
      <p:sp>
        <p:nvSpPr>
          <p:cNvPr id="54275" name="Slide Image Placeholder 1"/>
          <p:cNvSpPr>
            <a:spLocks noGrp="1" noRot="1" noChangeAspect="1" noTextEdit="1"/>
          </p:cNvSpPr>
          <p:nvPr>
            <p:ph type="sldImg"/>
          </p:nvPr>
        </p:nvSpPr>
        <p:spPr>
          <a:ln/>
        </p:spPr>
      </p:sp>
      <p:sp>
        <p:nvSpPr>
          <p:cNvPr id="54276" name="Notes Placeholder 2"/>
          <p:cNvSpPr>
            <a:spLocks noGrp="1"/>
          </p:cNvSpPr>
          <p:nvPr>
            <p:ph type="body" idx="1"/>
          </p:nvPr>
        </p:nvSpPr>
        <p:spPr>
          <a:xfrm>
            <a:off x="704850" y="4421188"/>
            <a:ext cx="5643563" cy="4189412"/>
          </a:xfrm>
          <a:noFill/>
          <a:ln/>
        </p:spPr>
        <p:txBody>
          <a:bodyPr/>
          <a:lstStyle/>
          <a:p>
            <a:endParaRPr lang="en-US" smtClean="0"/>
          </a:p>
        </p:txBody>
      </p:sp>
      <p:sp>
        <p:nvSpPr>
          <p:cNvPr id="54277" name="Slide Number Placeholder 3"/>
          <p:cNvSpPr txBox="1">
            <a:spLocks noGrp="1"/>
          </p:cNvSpPr>
          <p:nvPr/>
        </p:nvSpPr>
        <p:spPr bwMode="auto">
          <a:xfrm>
            <a:off x="3995738" y="8842375"/>
            <a:ext cx="3055937" cy="465138"/>
          </a:xfrm>
          <a:prstGeom prst="rect">
            <a:avLst/>
          </a:prstGeom>
          <a:noFill/>
          <a:ln w="9525">
            <a:noFill/>
            <a:miter lim="800000"/>
            <a:headEnd/>
            <a:tailEnd/>
          </a:ln>
        </p:spPr>
        <p:txBody>
          <a:bodyPr lIns="93497" tIns="46749" rIns="93497" bIns="46749" anchor="b"/>
          <a:lstStyle/>
          <a:p>
            <a:pPr algn="r"/>
            <a:fld id="{6E12E5E5-1CC8-41A0-A1C6-379672FD97C8}" type="slidenum">
              <a:rPr lang="en-US" sz="1200">
                <a:latin typeface="Arial" pitchFamily="34" charset="0"/>
              </a:rPr>
              <a:pPr algn="r"/>
              <a:t>22</a:t>
            </a:fld>
            <a:endParaRPr lang="en-US"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spcBef>
                <a:spcPct val="0"/>
              </a:spcBef>
            </a:pPr>
            <a:r>
              <a:rPr lang="en-US" smtClean="0">
                <a:latin typeface="Calibri" pitchFamily="34" charset="0"/>
              </a:rPr>
              <a:t>*** the text below if from the MS but if you can pretty much just explain the arrows in the three panels above and it gives a good description. These salinity values shown in the top and bottom diagram are actual Modmon data so it is what the NRE from station 30 to station 180 looked like before and after Irene.</a:t>
            </a:r>
          </a:p>
          <a:p>
            <a:pPr eaLnBrk="1" hangingPunct="1">
              <a:spcBef>
                <a:spcPct val="0"/>
              </a:spcBef>
            </a:pPr>
            <a:endParaRPr lang="en-US" smtClean="0">
              <a:latin typeface="Calibri" pitchFamily="34" charset="0"/>
            </a:endParaRPr>
          </a:p>
          <a:p>
            <a:pPr eaLnBrk="1" hangingPunct="1">
              <a:spcBef>
                <a:spcPct val="0"/>
              </a:spcBef>
            </a:pPr>
            <a:endParaRPr lang="en-US" smtClean="0">
              <a:latin typeface="Calibri" pitchFamily="34" charset="0"/>
            </a:endParaRPr>
          </a:p>
          <a:p>
            <a:pPr eaLnBrk="1" hangingPunct="1">
              <a:spcBef>
                <a:spcPct val="0"/>
              </a:spcBef>
            </a:pPr>
            <a:r>
              <a:rPr lang="en-US" smtClean="0">
                <a:latin typeface="Calibri" pitchFamily="34" charset="0"/>
              </a:rPr>
              <a:t>In stratified aquatic systems, respiration of OM below the pycnocline, in porewater and in sediments, frequently lead to high partial pressure of carbon dioxide (pCO</a:t>
            </a:r>
            <a:r>
              <a:rPr lang="en-US" baseline="-25000" smtClean="0">
                <a:latin typeface="Calibri" pitchFamily="34" charset="0"/>
              </a:rPr>
              <a:t>2</a:t>
            </a:r>
            <a:r>
              <a:rPr lang="en-US" smtClean="0">
                <a:latin typeface="Calibri" pitchFamily="34" charset="0"/>
              </a:rPr>
              <a:t>) at depth, while surface waters are relatively less supersaturated. This subpycnocline CO</a:t>
            </a:r>
            <a:r>
              <a:rPr lang="en-US" baseline="-25000" smtClean="0">
                <a:latin typeface="Calibri" pitchFamily="34" charset="0"/>
              </a:rPr>
              <a:t>2</a:t>
            </a:r>
            <a:r>
              <a:rPr lang="en-US" smtClean="0">
                <a:latin typeface="Calibri" pitchFamily="34" charset="0"/>
              </a:rPr>
              <a:t> is not readily exchanged with the atmosphere, except during major wind-driven mixing events that lead to stratification breakdown and sediment resuspension. Major storm events can further elevate pCO</a:t>
            </a:r>
            <a:r>
              <a:rPr lang="en-US" baseline="-25000" smtClean="0">
                <a:latin typeface="Calibri" pitchFamily="34" charset="0"/>
              </a:rPr>
              <a:t>2</a:t>
            </a:r>
            <a:r>
              <a:rPr lang="en-US" smtClean="0">
                <a:latin typeface="Calibri" pitchFamily="34" charset="0"/>
              </a:rPr>
              <a:t> in nearshore waters by: 1) increasing riverine delivery of labile allochthonous OM and high pCO</a:t>
            </a:r>
            <a:r>
              <a:rPr lang="en-US" baseline="-25000" smtClean="0">
                <a:latin typeface="Calibri" pitchFamily="34" charset="0"/>
              </a:rPr>
              <a:t>2</a:t>
            </a:r>
            <a:r>
              <a:rPr lang="en-US" smtClean="0">
                <a:latin typeface="Calibri" pitchFamily="34" charset="0"/>
              </a:rPr>
              <a:t> freshwater after heavy rainfall, 2) increasing delivery of OM from wetlands after storm surge inundation </a:t>
            </a:r>
            <a:r>
              <a:rPr lang="en-US" baseline="30000" smtClean="0">
                <a:latin typeface="Calibri" pitchFamily="34" charset="0"/>
              </a:rPr>
              <a:t>Hagy et al 2006</a:t>
            </a:r>
            <a:r>
              <a:rPr lang="en-US" smtClean="0">
                <a:latin typeface="Calibri" pitchFamily="34" charset="0"/>
              </a:rPr>
              <a:t> and 3) inhibiting the counterbalancing process of primary production due to high turbidity</a:t>
            </a:r>
            <a:r>
              <a:rPr lang="en-US" baseline="30000" smtClean="0">
                <a:latin typeface="Calibri" pitchFamily="34" charset="0"/>
              </a:rPr>
              <a:t>5</a:t>
            </a:r>
            <a:r>
              <a:rPr lang="en-US" smtClean="0">
                <a:latin typeface="Calibri" pitchFamily="34" charset="0"/>
              </a:rPr>
              <a:t> (Fig. 1). Rapid, large scale export of C from terrestrial, estuary and wetland sediments into estuarine waters has been observed after hurricane passage in numerous coastal systems, however the proportion of this C that is lost to the atmosphere rather than simply redistributed has yet to be quantified</a:t>
            </a:r>
            <a:r>
              <a:rPr lang="en-US" baseline="30000" smtClean="0">
                <a:latin typeface="Calibri" pitchFamily="34" charset="0"/>
              </a:rPr>
              <a:t>REFS</a:t>
            </a:r>
            <a:r>
              <a:rPr lang="en-US" smtClean="0">
                <a:latin typeface="Calibri" pitchFamily="34" charset="0"/>
              </a:rPr>
              <a:t>.</a:t>
            </a:r>
            <a:endParaRPr lang="en-US" smtClean="0"/>
          </a:p>
        </p:txBody>
      </p:sp>
      <p:sp>
        <p:nvSpPr>
          <p:cNvPr id="55300" name="Slide Number Placeholder 3"/>
          <p:cNvSpPr>
            <a:spLocks noGrp="1"/>
          </p:cNvSpPr>
          <p:nvPr>
            <p:ph type="sldNum" sz="quarter" idx="5"/>
          </p:nvPr>
        </p:nvSpPr>
        <p:spPr>
          <a:noFill/>
        </p:spPr>
        <p:txBody>
          <a:bodyPr/>
          <a:lstStyle/>
          <a:p>
            <a:fld id="{AC7DF13F-F59D-491B-9085-4EDA83A3A5D8}" type="slidenum">
              <a:rPr lang="en-US" smtClean="0"/>
              <a:pPr/>
              <a:t>29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a:buFontTx/>
              <a:buChar char="•"/>
            </a:pPr>
            <a:r>
              <a:rPr lang="en-US" smtClean="0"/>
              <a:t>Water was simultaneously pumped from a thru-hull fitting located at the aft of a 8 m research vessel to a multiparameter sonde in a flow-thru cell and a thermosalino-graph followed by an air-water equilibration chamber. The sonde measured chlorophyll </a:t>
            </a:r>
            <a:r>
              <a:rPr lang="en-US" i="1" smtClean="0"/>
              <a:t>a</a:t>
            </a:r>
            <a:r>
              <a:rPr lang="en-US" smtClean="0"/>
              <a:t> fluorescence, dissolved oxygen (DO), </a:t>
            </a:r>
            <a:r>
              <a:rPr lang="en-US" i="1" smtClean="0"/>
              <a:t>p</a:t>
            </a:r>
            <a:r>
              <a:rPr lang="en-US" smtClean="0"/>
              <a:t>H and turbidity. The TSG recorded sea-surface salinity (SSS) and temperature and headspace temperature and pressure were also measured in the equilibrator.</a:t>
            </a:r>
          </a:p>
          <a:p>
            <a:endParaRPr lang="en-US" smtClean="0"/>
          </a:p>
          <a:p>
            <a:pPr>
              <a:buFontTx/>
              <a:buChar char="•"/>
            </a:pPr>
            <a:r>
              <a:rPr lang="en-US" smtClean="0"/>
              <a:t>As water flowed through the equilibrator, air was re-circulated in a counter current flow and the mole fraction of CO2 in the carrier gas was  measured by a Licor NDIR CO2 analyzer. After the Licor was calibrated using two gas standards, xCO</a:t>
            </a:r>
            <a:r>
              <a:rPr lang="en-US" baseline="-25000" smtClean="0"/>
              <a:t>2</a:t>
            </a:r>
            <a:r>
              <a:rPr lang="en-US" smtClean="0"/>
              <a:t> was corrected for headspace pressure and temperature and presented as surface–water pCO</a:t>
            </a:r>
            <a:r>
              <a:rPr lang="en-US" baseline="-25000" smtClean="0"/>
              <a:t>2</a:t>
            </a:r>
            <a:r>
              <a:rPr lang="en-US" smtClean="0"/>
              <a:t>. Air-water CO2 fluxes were then calculated using local wind speed and the surface water pCO2, temperature and salinity.</a:t>
            </a:r>
          </a:p>
        </p:txBody>
      </p:sp>
      <p:sp>
        <p:nvSpPr>
          <p:cNvPr id="56324" name="Slide Number Placeholder 3"/>
          <p:cNvSpPr>
            <a:spLocks noGrp="1"/>
          </p:cNvSpPr>
          <p:nvPr>
            <p:ph type="sldNum" sz="quarter" idx="5"/>
          </p:nvPr>
        </p:nvSpPr>
        <p:spPr>
          <a:noFill/>
        </p:spPr>
        <p:txBody>
          <a:bodyPr/>
          <a:lstStyle/>
          <a:p>
            <a:fld id="{29085E1D-EBCF-4BDB-B267-45187398F5A7}" type="slidenum">
              <a:rPr lang="en-US" smtClean="0">
                <a:latin typeface="Calibri" pitchFamily="34" charset="0"/>
              </a:rPr>
              <a:pPr/>
              <a:t>30</a:t>
            </a:fld>
            <a:endParaRPr lang="en-US" smtClean="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spcBef>
                <a:spcPct val="0"/>
              </a:spcBef>
            </a:pPr>
            <a:r>
              <a:rPr lang="en-US" smtClean="0"/>
              <a:t>Irene passed directly over our study area on August 27 2011. We made 1 survey before and 3 surveys after the hurricane. pCO2 in NRE and PS were slightly above the atmospheric level before the hurricane. We also conducted surveys in the Neuse and Pamlico earlier in August and if you average those surveys and the ones shown here for August 24</a:t>
            </a:r>
            <a:r>
              <a:rPr lang="en-US" baseline="30000" smtClean="0"/>
              <a:t>th</a:t>
            </a:r>
            <a:r>
              <a:rPr lang="en-US" smtClean="0"/>
              <a:t>, the system was a small CO2 sink in early August. By contrast, after the hurricane pCO2 was the highest we had ever observed (57 surveys over 3 years) in either system and stayed that way for the next 2-3 weeks.</a:t>
            </a:r>
          </a:p>
          <a:p>
            <a:pPr eaLnBrk="1" hangingPunct="1">
              <a:spcBef>
                <a:spcPct val="0"/>
              </a:spcBef>
            </a:pPr>
            <a:endParaRPr lang="en-US" smtClean="0"/>
          </a:p>
          <a:p>
            <a:pPr eaLnBrk="1" hangingPunct="1">
              <a:spcBef>
                <a:spcPct val="0"/>
              </a:spcBef>
            </a:pPr>
            <a:r>
              <a:rPr lang="en-US" smtClean="0"/>
              <a:t>***You may want to point out that On our last survey on Sept 14</a:t>
            </a:r>
            <a:r>
              <a:rPr lang="en-US" baseline="30000" smtClean="0"/>
              <a:t>th</a:t>
            </a:r>
            <a:r>
              <a:rPr lang="en-US" smtClean="0"/>
              <a:t> you can see that the southeastern portion of the Pamlico was a CO2 sink while the rest was a CO2 source. </a:t>
            </a:r>
          </a:p>
        </p:txBody>
      </p:sp>
      <p:sp>
        <p:nvSpPr>
          <p:cNvPr id="57348" name="Slide Number Placeholder 3"/>
          <p:cNvSpPr>
            <a:spLocks noGrp="1"/>
          </p:cNvSpPr>
          <p:nvPr>
            <p:ph type="sldNum" sz="quarter" idx="5"/>
          </p:nvPr>
        </p:nvSpPr>
        <p:spPr>
          <a:noFill/>
        </p:spPr>
        <p:txBody>
          <a:bodyPr/>
          <a:lstStyle/>
          <a:p>
            <a:fld id="{C24AA453-7539-4A4A-8184-68326DA015E6}" type="slidenum">
              <a:rPr lang="en-US" smtClean="0"/>
              <a:pPr/>
              <a:t>31</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fld id="{3BC5B1FB-A82F-471E-8D7D-952D5285F8EF}" type="slidenum">
              <a:rPr lang="en-US" sz="1200" smtClean="0"/>
              <a:pPr eaLnBrk="1" hangingPunct="1">
                <a:defRPr/>
              </a:pPr>
              <a:t>44</a:t>
            </a:fld>
            <a:endParaRPr lang="en-US" sz="1200" smtClean="0"/>
          </a:p>
        </p:txBody>
      </p:sp>
      <p:sp>
        <p:nvSpPr>
          <p:cNvPr id="58371" name="Rectangle 2"/>
          <p:cNvSpPr>
            <a:spLocks noRot="1" noChangeArrowheads="1" noTextEdit="1"/>
          </p:cNvSpPr>
          <p:nvPr>
            <p:ph type="sldImg"/>
          </p:nvPr>
        </p:nvSpPr>
        <p:spPr>
          <a:ln/>
        </p:spPr>
      </p:sp>
      <p:sp>
        <p:nvSpPr>
          <p:cNvPr id="37892"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r>
              <a:rPr lang="en-US">
                <a:latin typeface="Times New Roman" charset="0"/>
                <a:ea typeface="ＭＳ Ｐゴシック" charset="0"/>
                <a:cs typeface="+mn-cs"/>
              </a:rPr>
              <a:t>The U.S. EPA, in cooperation with NASA, NOAA  and the University of North Carolina, has acquired AVIRIS hyperspectral data for the Pamlico Sound in North Carolina on May 15, 2002. </a:t>
            </a:r>
          </a:p>
          <a:p>
            <a:pPr eaLnBrk="1" hangingPunct="1">
              <a:defRPr/>
            </a:pPr>
            <a:endParaRPr lang="en-US">
              <a:latin typeface="Times New Roman" charset="0"/>
              <a:ea typeface="ＭＳ Ｐゴシック" charset="0"/>
              <a:cs typeface="+mn-cs"/>
            </a:endParaRPr>
          </a:p>
          <a:p>
            <a:pPr eaLnBrk="1" hangingPunct="1">
              <a:defRPr/>
            </a:pPr>
            <a:r>
              <a:rPr lang="en-US">
                <a:latin typeface="Times New Roman" charset="0"/>
                <a:ea typeface="ＭＳ Ｐゴシック" charset="0"/>
                <a:cs typeface="+mn-cs"/>
              </a:rPr>
              <a:t>This flight successfully identified and quantified Dinoflagellate bloom in Neuse and Pamlico Sound. </a:t>
            </a:r>
          </a:p>
          <a:p>
            <a:pPr eaLnBrk="1" hangingPunct="1">
              <a:defRPr/>
            </a:pPr>
            <a:endParaRPr lang="en-US">
              <a:latin typeface="Times New Roman" charset="0"/>
              <a:ea typeface="ＭＳ Ｐゴシック" charset="0"/>
              <a:cs typeface="+mn-cs"/>
            </a:endParaRPr>
          </a:p>
          <a:p>
            <a:pPr eaLnBrk="1" hangingPunct="1">
              <a:defRPr/>
            </a:pPr>
            <a:r>
              <a:rPr lang="en-US">
                <a:latin typeface="Times New Roman" charset="0"/>
                <a:ea typeface="ＭＳ Ｐゴシック" charset="0"/>
                <a:cs typeface="+mn-cs"/>
              </a:rPr>
              <a:t>A second mission was flown on 18 August 2004, due in large part to the availability of the FerryMon platform for ground truthing. </a:t>
            </a:r>
          </a:p>
          <a:p>
            <a:pPr eaLnBrk="1" hangingPunct="1">
              <a:defRPr/>
            </a:pPr>
            <a:r>
              <a:rPr lang="en-US">
                <a:latin typeface="Times New Roman" charset="0"/>
                <a:ea typeface="ＭＳ Ｐゴシック" charset="0"/>
                <a:cs typeface="+mn-cs"/>
              </a:rPr>
              <a:t>The ER-2 typically operates at altitudes around 20km, above 95 percent of the earth's atmosphere, using the AVIRIS -- Airborne Visible and Infrared Imaging Spectrometer.</a:t>
            </a:r>
          </a:p>
          <a:p>
            <a:pPr eaLnBrk="1" hangingPunct="1">
              <a:defRPr/>
            </a:pPr>
            <a:r>
              <a:rPr lang="en-US">
                <a:latin typeface="Times New Roman" charset="0"/>
                <a:ea typeface="ＭＳ Ｐゴシック" charset="0"/>
                <a:cs typeface="+mn-cs"/>
              </a:rP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371589-1D92-4699-94BD-6D06B550B39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9E71D0-9D0D-4106-B7AD-DB3451FC4BE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124822-DE3E-4F04-842A-E8498D9BE41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785F1-0320-4EC2-AB8B-7EF2D9B2730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F85830-E53F-4222-9C85-A16BBD4C460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309EBA-AFDB-4925-AD8C-EA65EB76E749}"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E66E35-5456-4C1B-ADF4-0AFDB552DC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9D6170-EEB3-4DDF-8A7C-E2AF9BCA5F1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1B031B-FA6F-4942-AC02-47B71BE6F43E}"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5A8F539-01D6-4C0A-A28B-A02662A2ABE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D95D0FE-3A33-4220-BDD7-32FDB7A70B6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7ABFBE-1706-4E7C-82B1-02BCDF5B998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8A10F01-72A2-4AF7-BA63-7E06DA94B798}"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C3F6AC-0996-498C-AA1F-D8E67B8AE56F}"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B9219A-1839-4340-9D2F-FEE1167902B6}"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D89102-10CE-4B76-9232-7119FC602102}"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BA9DFC-C469-4DCF-B63A-9FF5DA366A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BDBD35-6FE1-42A8-B22F-D8CF4B066A2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F7A4A3-11C8-44D1-8DC6-8BF1C5DE9B3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13AA4F4-48ED-4C54-8DAC-7A9875467DF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E9AD3D-40F8-43F0-8366-45BFE21D144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8800F1-A085-48AE-84D6-704ACA71EAE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4AD69-A44B-4419-8567-CE1D560CA27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29DA80-AE23-45E0-9777-4CD67962CB4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66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5394C3A-99F3-4CAF-A7F3-F0A7EE4F64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itchFamily="18" charset="0"/>
                <a:ea typeface="MS PGothic" pitchFamily="34" charset="-128"/>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itchFamily="18" charset="0"/>
                <a:ea typeface="MS PGothic"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D559FD2A-1AEC-42C1-83E6-69AA7C837A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oleObject" Target="../embeddings/oleObject1.bin"/><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7.bin"/><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oleObject" Target="../embeddings/oleObject8.bin"/><Relationship Id="rId9"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3.xml"/><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2.bin"/><Relationship Id="rId11" Type="http://schemas.openxmlformats.org/officeDocument/2006/relationships/oleObject" Target="../embeddings/oleObject17.bin"/><Relationship Id="rId5" Type="http://schemas.openxmlformats.org/officeDocument/2006/relationships/image" Target="../media/image39.wmf"/><Relationship Id="rId10" Type="http://schemas.openxmlformats.org/officeDocument/2006/relationships/oleObject" Target="../embeddings/oleObject16.bin"/><Relationship Id="rId4" Type="http://schemas.openxmlformats.org/officeDocument/2006/relationships/image" Target="../media/image38.wmf"/><Relationship Id="rId9"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oleObject" Target="../embeddings/oleObject18.bin"/></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9.bin"/><Relationship Id="rId5" Type="http://schemas.openxmlformats.org/officeDocument/2006/relationships/image" Target="../media/image41.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wmf"/></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0.bin"/><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7.png"/><Relationship Id="rId5" Type="http://schemas.openxmlformats.org/officeDocument/2006/relationships/image" Target="../media/image13.gif"/><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4.bin"/><Relationship Id="rId5" Type="http://schemas.openxmlformats.org/officeDocument/2006/relationships/oleObject" Target="../embeddings/oleObject23.bin"/><Relationship Id="rId4" Type="http://schemas.openxmlformats.org/officeDocument/2006/relationships/oleObject" Target="../embeddings/oleObject22.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26.bin"/><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Microsoft_Office_Excel_Chart1.xls"/><Relationship Id="rId2" Type="http://schemas.openxmlformats.org/officeDocument/2006/relationships/slideLayout" Target="../slideLayouts/slideLayout20.xml"/><Relationship Id="rId1" Type="http://schemas.openxmlformats.org/officeDocument/2006/relationships/vmlDrawing" Target="../drawings/vmlDrawing13.v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oleObject" Target="../embeddings/Microsoft_Office_Excel_Chart2.xls"/></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jpeg"/></Relationships>
</file>

<file path=ppt/slides/_rels/slide39.xml.rels><?xml version="1.0" encoding="UTF-8" standalone="yes"?>
<Relationships xmlns="http://schemas.openxmlformats.org/package/2006/relationships"><Relationship Id="rId3" Type="http://schemas.openxmlformats.org/officeDocument/2006/relationships/oleObject" Target="../embeddings/Microsoft_Office_PowerPoint_97-2003_Presentation3.ppt"/><Relationship Id="rId2" Type="http://schemas.openxmlformats.org/officeDocument/2006/relationships/slideLayout" Target="../slideLayouts/slideLayout7.xml"/><Relationship Id="rId1" Type="http://schemas.openxmlformats.org/officeDocument/2006/relationships/vmlDrawing" Target="../drawings/vmlDrawing14.v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5.vml"/></Relationships>
</file>

<file path=ppt/slides/_rels/slide4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05.wmf"/><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06.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8.jpeg"/><Relationship Id="rId7" Type="http://schemas.openxmlformats.org/officeDocument/2006/relationships/hyperlink" Target="http://www.enr.state.nc.us/" TargetMode="External"/><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hyperlink" Target="http://www.ncseagrant.org/index.cfm" TargetMode="External"/><Relationship Id="rId4" Type="http://schemas.openxmlformats.org/officeDocument/2006/relationships/image" Target="../media/image109.jpeg"/><Relationship Id="rId9" Type="http://schemas.openxmlformats.org/officeDocument/2006/relationships/image" Target="../media/image112.wmf"/></Relationships>
</file>

<file path=ppt/slides/_rels/slide44.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3"/>
          <p:cNvPicPr>
            <a:picLocks noChangeAspect="1" noChangeArrowheads="1"/>
          </p:cNvPicPr>
          <p:nvPr/>
        </p:nvPicPr>
        <p:blipFill>
          <a:blip r:embed="rId3" cstate="print">
            <a:lum bright="6000" contrast="12000"/>
          </a:blip>
          <a:srcRect l="8824" r="8823"/>
          <a:stretch>
            <a:fillRect/>
          </a:stretch>
        </p:blipFill>
        <p:spPr bwMode="auto">
          <a:xfrm>
            <a:off x="228600" y="4197350"/>
            <a:ext cx="2819400" cy="2566988"/>
          </a:xfrm>
          <a:prstGeom prst="rect">
            <a:avLst/>
          </a:prstGeom>
          <a:noFill/>
          <a:ln w="9525">
            <a:noFill/>
            <a:miter lim="800000"/>
            <a:headEnd/>
            <a:tailEnd/>
          </a:ln>
        </p:spPr>
      </p:pic>
      <p:sp>
        <p:nvSpPr>
          <p:cNvPr id="191490" name="Rectangle 2"/>
          <p:cNvSpPr>
            <a:spLocks noGrp="1" noChangeArrowheads="1"/>
          </p:cNvSpPr>
          <p:nvPr>
            <p:ph type="title"/>
          </p:nvPr>
        </p:nvSpPr>
        <p:spPr>
          <a:xfrm>
            <a:off x="-152400" y="1143000"/>
            <a:ext cx="9466263" cy="1143000"/>
          </a:xfrm>
          <a:extLst>
            <a:ext uri="{91240B29-F687-4F45-9708-019B960494DF}">
              <a14:hiddenLine xmlns:a14="http://schemas.microsoft.com/office/drawing/2010/main" xmlns="" w="9525">
                <a:solidFill>
                  <a:srgbClr val="FFFF00"/>
                </a:solidFill>
                <a:miter lim="800000"/>
                <a:headEnd/>
                <a:tailEnd/>
              </a14:hiddenLine>
            </a:ext>
          </a:extLst>
        </p:spPr>
        <p:txBody>
          <a:bodyPr/>
          <a:lstStyle/>
          <a:p>
            <a:pPr eaLnBrk="1" hangingPunct="1">
              <a:defRPr/>
            </a:pPr>
            <a:r>
              <a:rPr lang="en-US" sz="1400" smtClean="0">
                <a:solidFill>
                  <a:srgbClr val="FFFF00"/>
                </a:solidFill>
                <a:effectLst>
                  <a:outerShdw blurRad="38100" dist="38100" dir="2700000" algn="tl">
                    <a:srgbClr val="000000"/>
                  </a:outerShdw>
                </a:effectLst>
                <a:latin typeface="Comic Sans MS" pitchFamily="66" charset="0"/>
                <a:cs typeface="Times New Roman" pitchFamily="18" charset="0"/>
              </a:rPr>
              <a:t>Hans Paerl, Joseph Crosswell, Nathan Hall, Alan Joyner, Benjamin Peierls and Karen Rossignol</a:t>
            </a:r>
            <a:br>
              <a:rPr lang="en-US" sz="1400" smtClean="0">
                <a:solidFill>
                  <a:srgbClr val="FFFF00"/>
                </a:solidFill>
                <a:effectLst>
                  <a:outerShdw blurRad="38100" dist="38100" dir="2700000" algn="tl">
                    <a:srgbClr val="000000"/>
                  </a:outerShdw>
                </a:effectLst>
                <a:latin typeface="Comic Sans MS" pitchFamily="66" charset="0"/>
                <a:cs typeface="Times New Roman" pitchFamily="18" charset="0"/>
              </a:rPr>
            </a:br>
            <a:r>
              <a:rPr lang="en-US" sz="1400" smtClean="0">
                <a:solidFill>
                  <a:srgbClr val="FFFF00"/>
                </a:solidFill>
                <a:effectLst>
                  <a:outerShdw blurRad="38100" dist="38100" dir="2700000" algn="tl">
                    <a:srgbClr val="000000"/>
                  </a:outerShdw>
                </a:effectLst>
                <a:latin typeface="Comic Sans MS" pitchFamily="66" charset="0"/>
                <a:cs typeface="Times New Roman" pitchFamily="18" charset="0"/>
              </a:rPr>
              <a:t>UNC-CH Inst. of Marine Sciences, Morehead City, NC  </a:t>
            </a:r>
            <a:br>
              <a:rPr lang="en-US" sz="1400" smtClean="0">
                <a:solidFill>
                  <a:srgbClr val="FFFF00"/>
                </a:solidFill>
                <a:effectLst>
                  <a:outerShdw blurRad="38100" dist="38100" dir="2700000" algn="tl">
                    <a:srgbClr val="000000"/>
                  </a:outerShdw>
                </a:effectLst>
                <a:latin typeface="Comic Sans MS" pitchFamily="66" charset="0"/>
                <a:cs typeface="Times New Roman" pitchFamily="18" charset="0"/>
              </a:rPr>
            </a:br>
            <a:r>
              <a:rPr lang="en-US" sz="1600" smtClean="0">
                <a:solidFill>
                  <a:srgbClr val="FF9900"/>
                </a:solidFill>
                <a:effectLst>
                  <a:outerShdw blurRad="38100" dist="38100" dir="2700000" algn="tl">
                    <a:srgbClr val="000000"/>
                  </a:outerShdw>
                </a:effectLst>
                <a:latin typeface="Comic Sans MS" pitchFamily="66" charset="0"/>
                <a:cs typeface="Times New Roman" pitchFamily="18" charset="0"/>
              </a:rPr>
              <a:t>www.marine.unc.edu.ims/Paerllab</a:t>
            </a:r>
            <a:r>
              <a:rPr lang="en-US" sz="2400" b="1" smtClean="0">
                <a:solidFill>
                  <a:srgbClr val="FFFF00"/>
                </a:solidFill>
                <a:effectLst>
                  <a:outerShdw blurRad="38100" dist="38100" dir="2700000" algn="tl">
                    <a:srgbClr val="000000"/>
                  </a:outerShdw>
                </a:effectLst>
                <a:latin typeface="Comic Sans MS" pitchFamily="66" charset="0"/>
                <a:cs typeface="Times New Roman" pitchFamily="18" charset="0"/>
              </a:rPr>
              <a:t> </a:t>
            </a:r>
            <a:br>
              <a:rPr lang="en-US" sz="2400" b="1" smtClean="0">
                <a:solidFill>
                  <a:srgbClr val="FFFF00"/>
                </a:solidFill>
                <a:effectLst>
                  <a:outerShdw blurRad="38100" dist="38100" dir="2700000" algn="tl">
                    <a:srgbClr val="000000"/>
                  </a:outerShdw>
                </a:effectLst>
                <a:latin typeface="Comic Sans MS" pitchFamily="66" charset="0"/>
                <a:cs typeface="Times New Roman" pitchFamily="18" charset="0"/>
              </a:rPr>
            </a:br>
            <a:r>
              <a:rPr lang="en-US" sz="1800" b="1" smtClean="0">
                <a:solidFill>
                  <a:srgbClr val="FF9900"/>
                </a:solidFill>
                <a:effectLst>
                  <a:outerShdw blurRad="38100" dist="38100" dir="2700000" algn="tl">
                    <a:srgbClr val="000000"/>
                  </a:outerShdw>
                </a:effectLst>
                <a:latin typeface="Comic Sans MS" pitchFamily="66" charset="0"/>
                <a:cs typeface="Times New Roman" pitchFamily="18" charset="0"/>
              </a:rPr>
              <a:t/>
            </a:r>
            <a:br>
              <a:rPr lang="en-US" sz="1800" b="1" smtClean="0">
                <a:solidFill>
                  <a:srgbClr val="FF9900"/>
                </a:solidFill>
                <a:effectLst>
                  <a:outerShdw blurRad="38100" dist="38100" dir="2700000" algn="tl">
                    <a:srgbClr val="000000"/>
                  </a:outerShdw>
                </a:effectLst>
                <a:latin typeface="Comic Sans MS" pitchFamily="66" charset="0"/>
                <a:cs typeface="Times New Roman" pitchFamily="18" charset="0"/>
              </a:rPr>
            </a:br>
            <a:endParaRPr lang="en-US" sz="1800" b="1" smtClean="0">
              <a:solidFill>
                <a:srgbClr val="FF9900"/>
              </a:solidFill>
              <a:effectLst>
                <a:outerShdw blurRad="38100" dist="38100" dir="2700000" algn="tl">
                  <a:srgbClr val="000000"/>
                </a:outerShdw>
              </a:effectLst>
              <a:latin typeface="Comic Sans MS" pitchFamily="66" charset="0"/>
              <a:cs typeface="Times New Roman" pitchFamily="18" charset="0"/>
            </a:endParaRPr>
          </a:p>
        </p:txBody>
      </p:sp>
      <p:graphicFrame>
        <p:nvGraphicFramePr>
          <p:cNvPr id="3076" name="Object 3"/>
          <p:cNvGraphicFramePr>
            <a:graphicFrameLocks noChangeAspect="1"/>
          </p:cNvGraphicFramePr>
          <p:nvPr/>
        </p:nvGraphicFramePr>
        <p:xfrm>
          <a:off x="533400" y="1524000"/>
          <a:ext cx="1906588" cy="2514600"/>
        </p:xfrm>
        <a:graphic>
          <a:graphicData uri="http://schemas.openxmlformats.org/presentationml/2006/ole">
            <p:oleObj spid="_x0000_s3076" name="Photo Editor Photo" r:id="rId4" imgW="10476190" imgH="13813178" progId="MSPhotoEd.3">
              <p:embed/>
            </p:oleObj>
          </a:graphicData>
        </a:graphic>
      </p:graphicFrame>
      <p:pic>
        <p:nvPicPr>
          <p:cNvPr id="3077" name="Picture 6" descr="floyd051"/>
          <p:cNvPicPr>
            <a:picLocks noChangeAspect="1" noChangeArrowheads="1"/>
          </p:cNvPicPr>
          <p:nvPr/>
        </p:nvPicPr>
        <p:blipFill>
          <a:blip r:embed="rId5" cstate="print"/>
          <a:srcRect/>
          <a:stretch>
            <a:fillRect/>
          </a:stretch>
        </p:blipFill>
        <p:spPr bwMode="auto">
          <a:xfrm>
            <a:off x="3200400" y="2209800"/>
            <a:ext cx="2438400" cy="1641475"/>
          </a:xfrm>
          <a:prstGeom prst="rect">
            <a:avLst/>
          </a:prstGeom>
          <a:noFill/>
          <a:ln w="9525">
            <a:noFill/>
            <a:miter lim="800000"/>
            <a:headEnd/>
            <a:tailEnd/>
          </a:ln>
        </p:spPr>
      </p:pic>
      <p:pic>
        <p:nvPicPr>
          <p:cNvPr id="3078" name="Picture 7" descr="raritan4_big"/>
          <p:cNvPicPr>
            <a:picLocks noChangeAspect="1" noChangeArrowheads="1"/>
          </p:cNvPicPr>
          <p:nvPr/>
        </p:nvPicPr>
        <p:blipFill>
          <a:blip r:embed="rId6" cstate="print"/>
          <a:srcRect/>
          <a:stretch>
            <a:fillRect/>
          </a:stretch>
        </p:blipFill>
        <p:spPr bwMode="auto">
          <a:xfrm>
            <a:off x="6324600" y="1752600"/>
            <a:ext cx="2438400" cy="1611313"/>
          </a:xfrm>
          <a:prstGeom prst="rect">
            <a:avLst/>
          </a:prstGeom>
          <a:noFill/>
          <a:ln w="9525">
            <a:noFill/>
            <a:miter lim="800000"/>
            <a:headEnd/>
            <a:tailEnd/>
          </a:ln>
        </p:spPr>
      </p:pic>
      <p:pic>
        <p:nvPicPr>
          <p:cNvPr id="3079" name="Picture 8" descr="floyd plume edge"/>
          <p:cNvPicPr>
            <a:picLocks noChangeAspect="1" noChangeArrowheads="1"/>
          </p:cNvPicPr>
          <p:nvPr/>
        </p:nvPicPr>
        <p:blipFill>
          <a:blip r:embed="rId7" cstate="print"/>
          <a:srcRect/>
          <a:stretch>
            <a:fillRect/>
          </a:stretch>
        </p:blipFill>
        <p:spPr bwMode="auto">
          <a:xfrm>
            <a:off x="6248400" y="3482975"/>
            <a:ext cx="2743200" cy="1546225"/>
          </a:xfrm>
          <a:prstGeom prst="rect">
            <a:avLst/>
          </a:prstGeom>
          <a:noFill/>
          <a:ln w="9525">
            <a:noFill/>
            <a:miter lim="800000"/>
            <a:headEnd/>
            <a:tailEnd/>
          </a:ln>
        </p:spPr>
      </p:pic>
      <p:pic>
        <p:nvPicPr>
          <p:cNvPr id="3080" name="Picture 14" descr="floyd 23 sept"/>
          <p:cNvPicPr>
            <a:picLocks noChangeAspect="1" noChangeArrowheads="1"/>
          </p:cNvPicPr>
          <p:nvPr/>
        </p:nvPicPr>
        <p:blipFill>
          <a:blip r:embed="rId8" cstate="print">
            <a:lum bright="12000" contrast="12000"/>
          </a:blip>
          <a:srcRect r="10527"/>
          <a:stretch>
            <a:fillRect/>
          </a:stretch>
        </p:blipFill>
        <p:spPr bwMode="auto">
          <a:xfrm>
            <a:off x="3124200" y="4191000"/>
            <a:ext cx="2971800" cy="2532063"/>
          </a:xfrm>
          <a:prstGeom prst="rect">
            <a:avLst/>
          </a:prstGeom>
          <a:noFill/>
          <a:ln w="9525">
            <a:noFill/>
            <a:miter lim="800000"/>
            <a:headEnd/>
            <a:tailEnd/>
          </a:ln>
        </p:spPr>
      </p:pic>
      <p:sp>
        <p:nvSpPr>
          <p:cNvPr id="191503" name="Text Box 15"/>
          <p:cNvSpPr txBox="1">
            <a:spLocks noChangeArrowheads="1"/>
          </p:cNvSpPr>
          <p:nvPr/>
        </p:nvSpPr>
        <p:spPr bwMode="auto">
          <a:xfrm>
            <a:off x="1136650" y="3886200"/>
            <a:ext cx="46355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mtClean="0">
                <a:solidFill>
                  <a:srgbClr val="FF3300"/>
                </a:solidFill>
                <a:effectLst>
                  <a:outerShdw blurRad="38100" dist="38100" dir="2700000" algn="tl">
                    <a:srgbClr val="000000"/>
                  </a:outerShdw>
                </a:effectLst>
                <a:sym typeface="Wingdings 3" pitchFamily="18" charset="2"/>
              </a:rPr>
              <a:t></a:t>
            </a:r>
          </a:p>
        </p:txBody>
      </p:sp>
      <p:pic>
        <p:nvPicPr>
          <p:cNvPr id="3082" name="Picture 16" descr="coastal bloom"/>
          <p:cNvPicPr>
            <a:picLocks noChangeAspect="1" noChangeArrowheads="1"/>
          </p:cNvPicPr>
          <p:nvPr/>
        </p:nvPicPr>
        <p:blipFill>
          <a:blip r:embed="rId9" cstate="print"/>
          <a:srcRect/>
          <a:stretch>
            <a:fillRect/>
          </a:stretch>
        </p:blipFill>
        <p:spPr bwMode="auto">
          <a:xfrm>
            <a:off x="6248400" y="5075238"/>
            <a:ext cx="2743200" cy="1676400"/>
          </a:xfrm>
          <a:prstGeom prst="rect">
            <a:avLst/>
          </a:prstGeom>
          <a:noFill/>
          <a:ln w="9525">
            <a:noFill/>
            <a:miter lim="800000"/>
            <a:headEnd/>
            <a:tailEnd/>
          </a:ln>
        </p:spPr>
      </p:pic>
      <p:sp>
        <p:nvSpPr>
          <p:cNvPr id="191505" name="Rectangle 17"/>
          <p:cNvSpPr>
            <a:spLocks noChangeArrowheads="1"/>
          </p:cNvSpPr>
          <p:nvPr/>
        </p:nvSpPr>
        <p:spPr bwMode="auto">
          <a:xfrm>
            <a:off x="4267200" y="3810000"/>
            <a:ext cx="463550" cy="457200"/>
          </a:xfrm>
          <a:prstGeom prst="rect">
            <a:avLst/>
          </a:prstGeom>
          <a:noFill/>
          <a:ln w="9525">
            <a:noFill/>
            <a:miter lim="800000"/>
            <a:headEnd/>
            <a:tailEnd/>
          </a:ln>
          <a:effectLst/>
        </p:spPr>
        <p:txBody>
          <a:bodyPr wrap="none">
            <a:spAutoFit/>
          </a:bodyPr>
          <a:lstStyle/>
          <a:p>
            <a:pPr>
              <a:defRPr/>
            </a:pPr>
            <a:r>
              <a:rPr lang="en-US">
                <a:solidFill>
                  <a:srgbClr val="FF3300"/>
                </a:solidFill>
                <a:effectLst>
                  <a:outerShdw blurRad="38100" dist="38100" dir="2700000" algn="tl">
                    <a:srgbClr val="000000"/>
                  </a:outerShdw>
                </a:effectLst>
                <a:sym typeface="Wingdings 3" pitchFamily="18" charset="2"/>
              </a:rPr>
              <a:t></a:t>
            </a:r>
          </a:p>
        </p:txBody>
      </p:sp>
      <p:sp>
        <p:nvSpPr>
          <p:cNvPr id="191506" name="Rectangle 18"/>
          <p:cNvSpPr>
            <a:spLocks noChangeArrowheads="1"/>
          </p:cNvSpPr>
          <p:nvPr/>
        </p:nvSpPr>
        <p:spPr bwMode="auto">
          <a:xfrm>
            <a:off x="7391400" y="3276600"/>
            <a:ext cx="463550" cy="457200"/>
          </a:xfrm>
          <a:prstGeom prst="rect">
            <a:avLst/>
          </a:prstGeom>
          <a:noFill/>
          <a:ln w="9525">
            <a:noFill/>
            <a:miter lim="800000"/>
            <a:headEnd/>
            <a:tailEnd/>
          </a:ln>
          <a:effectLst/>
        </p:spPr>
        <p:txBody>
          <a:bodyPr wrap="none">
            <a:spAutoFit/>
          </a:bodyPr>
          <a:lstStyle/>
          <a:p>
            <a:pPr>
              <a:defRPr/>
            </a:pPr>
            <a:r>
              <a:rPr lang="en-US">
                <a:solidFill>
                  <a:srgbClr val="FF3300"/>
                </a:solidFill>
                <a:effectLst>
                  <a:outerShdw blurRad="38100" dist="38100" dir="2700000" algn="tl">
                    <a:srgbClr val="000000"/>
                  </a:outerShdw>
                </a:effectLst>
                <a:sym typeface="Wingdings 3" pitchFamily="18" charset="2"/>
              </a:rPr>
              <a:t></a:t>
            </a:r>
          </a:p>
        </p:txBody>
      </p:sp>
      <p:sp>
        <p:nvSpPr>
          <p:cNvPr id="191507" name="Rectangle 19"/>
          <p:cNvSpPr>
            <a:spLocks noChangeArrowheads="1"/>
          </p:cNvSpPr>
          <p:nvPr/>
        </p:nvSpPr>
        <p:spPr bwMode="auto">
          <a:xfrm>
            <a:off x="7391400" y="4876800"/>
            <a:ext cx="463550" cy="457200"/>
          </a:xfrm>
          <a:prstGeom prst="rect">
            <a:avLst/>
          </a:prstGeom>
          <a:noFill/>
          <a:ln w="9525">
            <a:noFill/>
            <a:miter lim="800000"/>
            <a:headEnd/>
            <a:tailEnd/>
          </a:ln>
          <a:effectLst/>
        </p:spPr>
        <p:txBody>
          <a:bodyPr wrap="none">
            <a:spAutoFit/>
          </a:bodyPr>
          <a:lstStyle/>
          <a:p>
            <a:pPr>
              <a:defRPr/>
            </a:pPr>
            <a:r>
              <a:rPr lang="en-US">
                <a:solidFill>
                  <a:srgbClr val="FF3300"/>
                </a:solidFill>
                <a:effectLst>
                  <a:outerShdw blurRad="38100" dist="38100" dir="2700000" algn="tl">
                    <a:srgbClr val="000000"/>
                  </a:outerShdw>
                </a:effectLst>
                <a:sym typeface="Wingdings 3" pitchFamily="18" charset="2"/>
              </a:rPr>
              <a:t></a:t>
            </a:r>
          </a:p>
        </p:txBody>
      </p:sp>
      <p:sp>
        <p:nvSpPr>
          <p:cNvPr id="191508" name="Rectangle 20"/>
          <p:cNvSpPr>
            <a:spLocks noChangeArrowheads="1"/>
          </p:cNvSpPr>
          <p:nvPr/>
        </p:nvSpPr>
        <p:spPr bwMode="auto">
          <a:xfrm>
            <a:off x="5675313" y="3505200"/>
            <a:ext cx="496887" cy="457200"/>
          </a:xfrm>
          <a:prstGeom prst="rect">
            <a:avLst/>
          </a:prstGeom>
          <a:noFill/>
          <a:ln w="9525">
            <a:noFill/>
            <a:miter lim="800000"/>
            <a:headEnd/>
            <a:tailEnd/>
          </a:ln>
          <a:effectLst/>
        </p:spPr>
        <p:txBody>
          <a:bodyPr wrap="none">
            <a:spAutoFit/>
          </a:bodyPr>
          <a:lstStyle/>
          <a:p>
            <a:pPr>
              <a:defRPr/>
            </a:pPr>
            <a:r>
              <a:rPr lang="en-US">
                <a:solidFill>
                  <a:srgbClr val="FF3300"/>
                </a:solidFill>
                <a:effectLst>
                  <a:outerShdw blurRad="38100" dist="38100" dir="2700000" algn="tl">
                    <a:srgbClr val="000000"/>
                  </a:outerShdw>
                </a:effectLst>
                <a:sym typeface="Wingdings 3" pitchFamily="18" charset="2"/>
              </a:rPr>
              <a:t></a:t>
            </a:r>
          </a:p>
        </p:txBody>
      </p:sp>
      <p:sp>
        <p:nvSpPr>
          <p:cNvPr id="191509" name="Rectangle 21"/>
          <p:cNvSpPr>
            <a:spLocks noChangeArrowheads="1"/>
          </p:cNvSpPr>
          <p:nvPr/>
        </p:nvSpPr>
        <p:spPr bwMode="auto">
          <a:xfrm>
            <a:off x="2590800" y="3048000"/>
            <a:ext cx="496888" cy="457200"/>
          </a:xfrm>
          <a:prstGeom prst="rect">
            <a:avLst/>
          </a:prstGeom>
          <a:noFill/>
          <a:ln w="9525">
            <a:noFill/>
            <a:miter lim="800000"/>
            <a:headEnd/>
            <a:tailEnd/>
          </a:ln>
          <a:effectLst/>
        </p:spPr>
        <p:txBody>
          <a:bodyPr wrap="none">
            <a:spAutoFit/>
          </a:bodyPr>
          <a:lstStyle/>
          <a:p>
            <a:pPr>
              <a:defRPr/>
            </a:pPr>
            <a:r>
              <a:rPr lang="en-US">
                <a:solidFill>
                  <a:srgbClr val="FF3300"/>
                </a:solidFill>
                <a:effectLst>
                  <a:outerShdw blurRad="38100" dist="38100" dir="2700000" algn="tl">
                    <a:srgbClr val="000000"/>
                  </a:outerShdw>
                </a:effectLst>
                <a:sym typeface="Wingdings 3" pitchFamily="18" charset="2"/>
              </a:rPr>
              <a:t></a:t>
            </a:r>
          </a:p>
        </p:txBody>
      </p:sp>
      <p:sp>
        <p:nvSpPr>
          <p:cNvPr id="191510" name="Rectangle 22"/>
          <p:cNvSpPr>
            <a:spLocks noChangeArrowheads="1"/>
          </p:cNvSpPr>
          <p:nvPr/>
        </p:nvSpPr>
        <p:spPr bwMode="auto">
          <a:xfrm>
            <a:off x="5903913" y="5562600"/>
            <a:ext cx="496887" cy="457200"/>
          </a:xfrm>
          <a:prstGeom prst="rect">
            <a:avLst/>
          </a:prstGeom>
          <a:noFill/>
          <a:ln w="9525">
            <a:noFill/>
            <a:miter lim="800000"/>
            <a:headEnd/>
            <a:tailEnd/>
          </a:ln>
          <a:effectLst/>
        </p:spPr>
        <p:txBody>
          <a:bodyPr wrap="none">
            <a:spAutoFit/>
          </a:bodyPr>
          <a:lstStyle/>
          <a:p>
            <a:pPr>
              <a:defRPr/>
            </a:pPr>
            <a:r>
              <a:rPr lang="en-US">
                <a:solidFill>
                  <a:srgbClr val="FF3300"/>
                </a:solidFill>
                <a:effectLst>
                  <a:outerShdw blurRad="38100" dist="38100" dir="2700000" algn="tl">
                    <a:srgbClr val="000000"/>
                  </a:outerShdw>
                </a:effectLst>
                <a:sym typeface="Wingdings 3" pitchFamily="18" charset="2"/>
              </a:rPr>
              <a:t></a:t>
            </a:r>
          </a:p>
        </p:txBody>
      </p:sp>
      <p:sp>
        <p:nvSpPr>
          <p:cNvPr id="2" name="Rectangle 1"/>
          <p:cNvSpPr/>
          <p:nvPr/>
        </p:nvSpPr>
        <p:spPr>
          <a:xfrm>
            <a:off x="-42333" y="25400"/>
            <a:ext cx="9220200" cy="1015663"/>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a:ln w="11430"/>
                <a:solidFill>
                  <a:srgbClr val="FFD21E"/>
                </a:solidFill>
                <a:effectLst>
                  <a:outerShdw blurRad="50800" dist="39000" dir="5460000" algn="tl">
                    <a:srgbClr val="000000">
                      <a:alpha val="38000"/>
                    </a:srgbClr>
                  </a:outerShdw>
                </a:effectLst>
                <a:latin typeface="Comic Sans MS"/>
                <a:ea typeface="ＭＳ Ｐゴシック" charset="0"/>
                <a:cs typeface="Comic Sans MS"/>
              </a:rPr>
              <a:t>Impacts of tropical cyclones on North Carolina coastal carbon and nitrogen dynamics:  Implications for biogeochemical cycling and water quality in a stormier and warmer world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idx="4294967295"/>
          </p:nvPr>
        </p:nvSpPr>
        <p:spPr>
          <a:xfrm>
            <a:off x="0" y="152400"/>
            <a:ext cx="9144000" cy="1143000"/>
          </a:xfrm>
        </p:spPr>
        <p:txBody>
          <a:bodyPr/>
          <a:lstStyle/>
          <a:p>
            <a:pPr eaLnBrk="1" hangingPunct="1">
              <a:defRPr/>
            </a:pPr>
            <a:r>
              <a:rPr lang="en-US" sz="2400" b="1" smtClean="0">
                <a:solidFill>
                  <a:srgbClr val="FF0000"/>
                </a:solidFill>
                <a:effectLst>
                  <a:outerShdw blurRad="38100" dist="38100" dir="2700000" algn="tl">
                    <a:srgbClr val="000000"/>
                  </a:outerShdw>
                </a:effectLst>
                <a:latin typeface="Comic Sans MS" pitchFamily="66" charset="0"/>
              </a:rPr>
              <a:t>N</a:t>
            </a:r>
            <a:r>
              <a:rPr lang="en-US" sz="2400" b="1" smtClean="0">
                <a:solidFill>
                  <a:srgbClr val="FFFF00"/>
                </a:solidFill>
                <a:effectLst>
                  <a:outerShdw blurRad="38100" dist="38100" dir="2700000" algn="tl">
                    <a:srgbClr val="000000"/>
                  </a:outerShdw>
                </a:effectLst>
                <a:latin typeface="Comic Sans MS" pitchFamily="66" charset="0"/>
              </a:rPr>
              <a:t>-enhanced production, the linkage to Hypoxia in the Neuse R. Estuary</a:t>
            </a:r>
            <a:br>
              <a:rPr lang="en-US" sz="2400" b="1" smtClean="0">
                <a:solidFill>
                  <a:srgbClr val="FFFF00"/>
                </a:solidFill>
                <a:effectLst>
                  <a:outerShdw blurRad="38100" dist="38100" dir="2700000" algn="tl">
                    <a:srgbClr val="000000"/>
                  </a:outerShdw>
                </a:effectLst>
                <a:latin typeface="Comic Sans MS" pitchFamily="66" charset="0"/>
              </a:rPr>
            </a:br>
            <a:r>
              <a:rPr lang="en-US" sz="2000" smtClean="0">
                <a:solidFill>
                  <a:srgbClr val="FF3300"/>
                </a:solidFill>
                <a:effectLst>
                  <a:outerShdw blurRad="38100" dist="38100" dir="2700000" algn="tl">
                    <a:srgbClr val="000000"/>
                  </a:outerShdw>
                </a:effectLst>
                <a:latin typeface="Comic Sans MS" pitchFamily="66" charset="0"/>
              </a:rPr>
              <a:t>www.marine.unc.edu/Paerllab</a:t>
            </a:r>
          </a:p>
        </p:txBody>
      </p:sp>
      <p:pic>
        <p:nvPicPr>
          <p:cNvPr id="12291" name="Picture 3" descr="sal&amp;ox-13jun2000"/>
          <p:cNvPicPr>
            <a:picLocks noChangeAspect="1" noChangeArrowheads="1"/>
          </p:cNvPicPr>
          <p:nvPr>
            <p:ph type="chart" idx="4294967295"/>
          </p:nvPr>
        </p:nvPicPr>
        <p:blipFill>
          <a:blip r:embed="rId2" cstate="print"/>
          <a:srcRect/>
          <a:stretch>
            <a:fillRect/>
          </a:stretch>
        </p:blipFill>
        <p:spPr>
          <a:xfrm>
            <a:off x="1233488" y="1295400"/>
            <a:ext cx="6797675" cy="5219700"/>
          </a:xfrm>
          <a:noFill/>
        </p:spPr>
      </p:pic>
      <p:grpSp>
        <p:nvGrpSpPr>
          <p:cNvPr id="2" name="Group 4"/>
          <p:cNvGrpSpPr>
            <a:grpSpLocks/>
          </p:cNvGrpSpPr>
          <p:nvPr/>
        </p:nvGrpSpPr>
        <p:grpSpPr bwMode="auto">
          <a:xfrm>
            <a:off x="6113463" y="4933950"/>
            <a:ext cx="711200" cy="495300"/>
            <a:chOff x="192" y="1776"/>
            <a:chExt cx="876" cy="432"/>
          </a:xfrm>
        </p:grpSpPr>
        <p:grpSp>
          <p:nvGrpSpPr>
            <p:cNvPr id="12307" name="Group 5"/>
            <p:cNvGrpSpPr>
              <a:grpSpLocks/>
            </p:cNvGrpSpPr>
            <p:nvPr/>
          </p:nvGrpSpPr>
          <p:grpSpPr bwMode="auto">
            <a:xfrm>
              <a:off x="192" y="1776"/>
              <a:ext cx="876" cy="432"/>
              <a:chOff x="396" y="1680"/>
              <a:chExt cx="792" cy="300"/>
            </a:xfrm>
          </p:grpSpPr>
          <p:sp>
            <p:nvSpPr>
              <p:cNvPr id="12315" name="Oval 6"/>
              <p:cNvSpPr>
                <a:spLocks noChangeArrowheads="1"/>
              </p:cNvSpPr>
              <p:nvPr/>
            </p:nvSpPr>
            <p:spPr bwMode="auto">
              <a:xfrm>
                <a:off x="684" y="1728"/>
                <a:ext cx="504" cy="252"/>
              </a:xfrm>
              <a:prstGeom prst="ellipse">
                <a:avLst/>
              </a:prstGeom>
              <a:solidFill>
                <a:srgbClr val="00FF00"/>
              </a:solidFill>
              <a:ln w="12700">
                <a:solidFill>
                  <a:srgbClr val="00FF00"/>
                </a:solidFill>
                <a:round/>
                <a:headEnd type="none" w="sm" len="sm"/>
                <a:tailEnd type="none" w="sm" len="sm"/>
              </a:ln>
            </p:spPr>
            <p:txBody>
              <a:bodyPr wrap="none" anchor="ctr"/>
              <a:lstStyle/>
              <a:p>
                <a:endParaRPr lang="en-US"/>
              </a:p>
            </p:txBody>
          </p:sp>
          <p:sp>
            <p:nvSpPr>
              <p:cNvPr id="12316" name="Oval 7"/>
              <p:cNvSpPr>
                <a:spLocks noChangeArrowheads="1"/>
              </p:cNvSpPr>
              <p:nvPr/>
            </p:nvSpPr>
            <p:spPr bwMode="auto">
              <a:xfrm>
                <a:off x="396" y="1680"/>
                <a:ext cx="504" cy="252"/>
              </a:xfrm>
              <a:prstGeom prst="ellipse">
                <a:avLst/>
              </a:prstGeom>
              <a:solidFill>
                <a:srgbClr val="00FF00"/>
              </a:solidFill>
              <a:ln w="12700">
                <a:solidFill>
                  <a:srgbClr val="00FF00"/>
                </a:solidFill>
                <a:round/>
                <a:headEnd type="none" w="sm" len="sm"/>
                <a:tailEnd type="none" w="sm" len="sm"/>
              </a:ln>
            </p:spPr>
            <p:txBody>
              <a:bodyPr wrap="none" anchor="ctr"/>
              <a:lstStyle/>
              <a:p>
                <a:endParaRPr lang="en-US"/>
              </a:p>
            </p:txBody>
          </p:sp>
        </p:grpSp>
        <p:sp>
          <p:nvSpPr>
            <p:cNvPr id="12308" name="Freeform 8"/>
            <p:cNvSpPr>
              <a:spLocks/>
            </p:cNvSpPr>
            <p:nvPr/>
          </p:nvSpPr>
          <p:spPr bwMode="auto">
            <a:xfrm>
              <a:off x="432" y="2028"/>
              <a:ext cx="360" cy="72"/>
            </a:xfrm>
            <a:custGeom>
              <a:avLst/>
              <a:gdLst>
                <a:gd name="T0" fmla="*/ 0 w 360"/>
                <a:gd name="T1" fmla="*/ 60 h 72"/>
                <a:gd name="T2" fmla="*/ 144 w 360"/>
                <a:gd name="T3" fmla="*/ 0 h 72"/>
                <a:gd name="T4" fmla="*/ 240 w 360"/>
                <a:gd name="T5" fmla="*/ 0 h 72"/>
                <a:gd name="T6" fmla="*/ 360 w 360"/>
                <a:gd name="T7" fmla="*/ 72 h 72"/>
                <a:gd name="T8" fmla="*/ 0 60000 65536"/>
                <a:gd name="T9" fmla="*/ 0 60000 65536"/>
                <a:gd name="T10" fmla="*/ 0 60000 65536"/>
                <a:gd name="T11" fmla="*/ 0 60000 65536"/>
                <a:gd name="T12" fmla="*/ 0 w 360"/>
                <a:gd name="T13" fmla="*/ 0 h 72"/>
                <a:gd name="T14" fmla="*/ 360 w 360"/>
                <a:gd name="T15" fmla="*/ 72 h 72"/>
              </a:gdLst>
              <a:ahLst/>
              <a:cxnLst>
                <a:cxn ang="T8">
                  <a:pos x="T0" y="T1"/>
                </a:cxn>
                <a:cxn ang="T9">
                  <a:pos x="T2" y="T3"/>
                </a:cxn>
                <a:cxn ang="T10">
                  <a:pos x="T4" y="T5"/>
                </a:cxn>
                <a:cxn ang="T11">
                  <a:pos x="T6" y="T7"/>
                </a:cxn>
              </a:cxnLst>
              <a:rect l="T12" t="T13" r="T14" b="T15"/>
              <a:pathLst>
                <a:path w="360" h="72">
                  <a:moveTo>
                    <a:pt x="0" y="60"/>
                  </a:moveTo>
                  <a:lnTo>
                    <a:pt x="144" y="0"/>
                  </a:lnTo>
                  <a:lnTo>
                    <a:pt x="240" y="0"/>
                  </a:lnTo>
                  <a:lnTo>
                    <a:pt x="360" y="72"/>
                  </a:lnTo>
                </a:path>
              </a:pathLst>
            </a:custGeom>
            <a:noFill/>
            <a:ln w="12700">
              <a:solidFill>
                <a:schemeClr val="bg2"/>
              </a:solidFill>
              <a:round/>
              <a:headEnd type="none" w="sm" len="sm"/>
              <a:tailEnd type="none" w="sm" len="sm"/>
            </a:ln>
          </p:spPr>
          <p:txBody>
            <a:bodyPr/>
            <a:lstStyle/>
            <a:p>
              <a:endParaRPr lang="en-US"/>
            </a:p>
          </p:txBody>
        </p:sp>
        <p:grpSp>
          <p:nvGrpSpPr>
            <p:cNvPr id="12309" name="Group 9"/>
            <p:cNvGrpSpPr>
              <a:grpSpLocks/>
            </p:cNvGrpSpPr>
            <p:nvPr/>
          </p:nvGrpSpPr>
          <p:grpSpPr bwMode="auto">
            <a:xfrm>
              <a:off x="456" y="1848"/>
              <a:ext cx="108" cy="108"/>
              <a:chOff x="456" y="1848"/>
              <a:chExt cx="108" cy="108"/>
            </a:xfrm>
          </p:grpSpPr>
          <p:sp>
            <p:nvSpPr>
              <p:cNvPr id="12313" name="Line 10"/>
              <p:cNvSpPr>
                <a:spLocks noChangeShapeType="1"/>
              </p:cNvSpPr>
              <p:nvPr/>
            </p:nvSpPr>
            <p:spPr bwMode="auto">
              <a:xfrm>
                <a:off x="456" y="1848"/>
                <a:ext cx="96" cy="108"/>
              </a:xfrm>
              <a:prstGeom prst="line">
                <a:avLst/>
              </a:prstGeom>
              <a:noFill/>
              <a:ln w="12700">
                <a:solidFill>
                  <a:schemeClr val="bg2"/>
                </a:solidFill>
                <a:round/>
                <a:headEnd type="none" w="sm" len="sm"/>
                <a:tailEnd type="none" w="sm" len="sm"/>
              </a:ln>
            </p:spPr>
            <p:txBody>
              <a:bodyPr/>
              <a:lstStyle/>
              <a:p>
                <a:endParaRPr lang="en-US"/>
              </a:p>
            </p:txBody>
          </p:sp>
          <p:sp>
            <p:nvSpPr>
              <p:cNvPr id="12314" name="Line 11"/>
              <p:cNvSpPr>
                <a:spLocks noChangeShapeType="1"/>
              </p:cNvSpPr>
              <p:nvPr/>
            </p:nvSpPr>
            <p:spPr bwMode="auto">
              <a:xfrm flipV="1">
                <a:off x="468" y="1860"/>
                <a:ext cx="96" cy="96"/>
              </a:xfrm>
              <a:prstGeom prst="line">
                <a:avLst/>
              </a:prstGeom>
              <a:noFill/>
              <a:ln w="12700">
                <a:solidFill>
                  <a:schemeClr val="bg2"/>
                </a:solidFill>
                <a:round/>
                <a:headEnd type="none" w="sm" len="sm"/>
                <a:tailEnd type="none" w="sm" len="sm"/>
              </a:ln>
            </p:spPr>
            <p:txBody>
              <a:bodyPr/>
              <a:lstStyle/>
              <a:p>
                <a:endParaRPr lang="en-US"/>
              </a:p>
            </p:txBody>
          </p:sp>
        </p:grpSp>
        <p:grpSp>
          <p:nvGrpSpPr>
            <p:cNvPr id="12310" name="Group 12"/>
            <p:cNvGrpSpPr>
              <a:grpSpLocks/>
            </p:cNvGrpSpPr>
            <p:nvPr/>
          </p:nvGrpSpPr>
          <p:grpSpPr bwMode="auto">
            <a:xfrm>
              <a:off x="648" y="1872"/>
              <a:ext cx="108" cy="108"/>
              <a:chOff x="456" y="1848"/>
              <a:chExt cx="108" cy="108"/>
            </a:xfrm>
          </p:grpSpPr>
          <p:sp>
            <p:nvSpPr>
              <p:cNvPr id="12311" name="Line 13"/>
              <p:cNvSpPr>
                <a:spLocks noChangeShapeType="1"/>
              </p:cNvSpPr>
              <p:nvPr/>
            </p:nvSpPr>
            <p:spPr bwMode="auto">
              <a:xfrm>
                <a:off x="456" y="1848"/>
                <a:ext cx="96" cy="108"/>
              </a:xfrm>
              <a:prstGeom prst="line">
                <a:avLst/>
              </a:prstGeom>
              <a:noFill/>
              <a:ln w="12700">
                <a:solidFill>
                  <a:schemeClr val="bg2"/>
                </a:solidFill>
                <a:round/>
                <a:headEnd type="none" w="sm" len="sm"/>
                <a:tailEnd type="none" w="sm" len="sm"/>
              </a:ln>
            </p:spPr>
            <p:txBody>
              <a:bodyPr/>
              <a:lstStyle/>
              <a:p>
                <a:endParaRPr lang="en-US"/>
              </a:p>
            </p:txBody>
          </p:sp>
          <p:sp>
            <p:nvSpPr>
              <p:cNvPr id="12312" name="Line 14"/>
              <p:cNvSpPr>
                <a:spLocks noChangeShapeType="1"/>
              </p:cNvSpPr>
              <p:nvPr/>
            </p:nvSpPr>
            <p:spPr bwMode="auto">
              <a:xfrm flipV="1">
                <a:off x="468" y="1860"/>
                <a:ext cx="96" cy="96"/>
              </a:xfrm>
              <a:prstGeom prst="line">
                <a:avLst/>
              </a:prstGeom>
              <a:noFill/>
              <a:ln w="12700">
                <a:solidFill>
                  <a:schemeClr val="bg2"/>
                </a:solidFill>
                <a:round/>
                <a:headEnd type="none" w="sm" len="sm"/>
                <a:tailEnd type="none" w="sm" len="sm"/>
              </a:ln>
            </p:spPr>
            <p:txBody>
              <a:bodyPr/>
              <a:lstStyle/>
              <a:p>
                <a:endParaRPr lang="en-US"/>
              </a:p>
            </p:txBody>
          </p:sp>
        </p:grpSp>
      </p:grpSp>
      <p:grpSp>
        <p:nvGrpSpPr>
          <p:cNvPr id="6" name="Group 15"/>
          <p:cNvGrpSpPr>
            <a:grpSpLocks/>
          </p:cNvGrpSpPr>
          <p:nvPr/>
        </p:nvGrpSpPr>
        <p:grpSpPr bwMode="auto">
          <a:xfrm>
            <a:off x="6164263" y="2743200"/>
            <a:ext cx="592137" cy="438150"/>
            <a:chOff x="264" y="1680"/>
            <a:chExt cx="504" cy="312"/>
          </a:xfrm>
        </p:grpSpPr>
        <p:grpSp>
          <p:nvGrpSpPr>
            <p:cNvPr id="12301" name="Group 16"/>
            <p:cNvGrpSpPr>
              <a:grpSpLocks/>
            </p:cNvGrpSpPr>
            <p:nvPr/>
          </p:nvGrpSpPr>
          <p:grpSpPr bwMode="auto">
            <a:xfrm>
              <a:off x="264" y="1680"/>
              <a:ext cx="504" cy="312"/>
              <a:chOff x="396" y="1680"/>
              <a:chExt cx="792" cy="300"/>
            </a:xfrm>
          </p:grpSpPr>
          <p:sp>
            <p:nvSpPr>
              <p:cNvPr id="12305" name="Oval 17"/>
              <p:cNvSpPr>
                <a:spLocks noChangeArrowheads="1"/>
              </p:cNvSpPr>
              <p:nvPr/>
            </p:nvSpPr>
            <p:spPr bwMode="auto">
              <a:xfrm>
                <a:off x="684" y="1728"/>
                <a:ext cx="504" cy="252"/>
              </a:xfrm>
              <a:prstGeom prst="ellipse">
                <a:avLst/>
              </a:prstGeom>
              <a:solidFill>
                <a:srgbClr val="00FF00"/>
              </a:solidFill>
              <a:ln w="12700">
                <a:solidFill>
                  <a:srgbClr val="00FF00"/>
                </a:solidFill>
                <a:round/>
                <a:headEnd type="none" w="sm" len="sm"/>
                <a:tailEnd type="none" w="sm" len="sm"/>
              </a:ln>
            </p:spPr>
            <p:txBody>
              <a:bodyPr wrap="none" anchor="ctr"/>
              <a:lstStyle/>
              <a:p>
                <a:endParaRPr lang="en-US"/>
              </a:p>
            </p:txBody>
          </p:sp>
          <p:sp>
            <p:nvSpPr>
              <p:cNvPr id="12306" name="Oval 18"/>
              <p:cNvSpPr>
                <a:spLocks noChangeArrowheads="1"/>
              </p:cNvSpPr>
              <p:nvPr/>
            </p:nvSpPr>
            <p:spPr bwMode="auto">
              <a:xfrm>
                <a:off x="396" y="1680"/>
                <a:ext cx="504" cy="252"/>
              </a:xfrm>
              <a:prstGeom prst="ellipse">
                <a:avLst/>
              </a:prstGeom>
              <a:solidFill>
                <a:srgbClr val="00FF00"/>
              </a:solidFill>
              <a:ln w="12700">
                <a:solidFill>
                  <a:srgbClr val="00FF00"/>
                </a:solidFill>
                <a:round/>
                <a:headEnd type="none" w="sm" len="sm"/>
                <a:tailEnd type="none" w="sm" len="sm"/>
              </a:ln>
            </p:spPr>
            <p:txBody>
              <a:bodyPr wrap="none" anchor="ctr"/>
              <a:lstStyle/>
              <a:p>
                <a:endParaRPr lang="en-US"/>
              </a:p>
            </p:txBody>
          </p:sp>
        </p:grpSp>
        <p:sp>
          <p:nvSpPr>
            <p:cNvPr id="12302" name="Freeform 19"/>
            <p:cNvSpPr>
              <a:spLocks/>
            </p:cNvSpPr>
            <p:nvPr/>
          </p:nvSpPr>
          <p:spPr bwMode="auto">
            <a:xfrm>
              <a:off x="384" y="1860"/>
              <a:ext cx="252" cy="60"/>
            </a:xfrm>
            <a:custGeom>
              <a:avLst/>
              <a:gdLst>
                <a:gd name="T0" fmla="*/ 0 w 252"/>
                <a:gd name="T1" fmla="*/ 0 h 60"/>
                <a:gd name="T2" fmla="*/ 60 w 252"/>
                <a:gd name="T3" fmla="*/ 60 h 60"/>
                <a:gd name="T4" fmla="*/ 156 w 252"/>
                <a:gd name="T5" fmla="*/ 60 h 60"/>
                <a:gd name="T6" fmla="*/ 252 w 252"/>
                <a:gd name="T7" fmla="*/ 1 h 60"/>
                <a:gd name="T8" fmla="*/ 0 60000 65536"/>
                <a:gd name="T9" fmla="*/ 0 60000 65536"/>
                <a:gd name="T10" fmla="*/ 0 60000 65536"/>
                <a:gd name="T11" fmla="*/ 0 60000 65536"/>
                <a:gd name="T12" fmla="*/ 0 w 252"/>
                <a:gd name="T13" fmla="*/ 0 h 60"/>
                <a:gd name="T14" fmla="*/ 252 w 252"/>
                <a:gd name="T15" fmla="*/ 60 h 60"/>
              </a:gdLst>
              <a:ahLst/>
              <a:cxnLst>
                <a:cxn ang="T8">
                  <a:pos x="T0" y="T1"/>
                </a:cxn>
                <a:cxn ang="T9">
                  <a:pos x="T2" y="T3"/>
                </a:cxn>
                <a:cxn ang="T10">
                  <a:pos x="T4" y="T5"/>
                </a:cxn>
                <a:cxn ang="T11">
                  <a:pos x="T6" y="T7"/>
                </a:cxn>
              </a:cxnLst>
              <a:rect l="T12" t="T13" r="T14" b="T15"/>
              <a:pathLst>
                <a:path w="252" h="60">
                  <a:moveTo>
                    <a:pt x="0" y="0"/>
                  </a:moveTo>
                  <a:lnTo>
                    <a:pt x="60" y="60"/>
                  </a:lnTo>
                  <a:lnTo>
                    <a:pt x="156" y="60"/>
                  </a:lnTo>
                  <a:lnTo>
                    <a:pt x="252" y="1"/>
                  </a:lnTo>
                </a:path>
              </a:pathLst>
            </a:custGeom>
            <a:noFill/>
            <a:ln w="12700">
              <a:solidFill>
                <a:schemeClr val="bg2"/>
              </a:solidFill>
              <a:round/>
              <a:headEnd type="none" w="sm" len="sm"/>
              <a:tailEnd type="none" w="sm" len="sm"/>
            </a:ln>
          </p:spPr>
          <p:txBody>
            <a:bodyPr/>
            <a:lstStyle/>
            <a:p>
              <a:endParaRPr lang="en-US"/>
            </a:p>
          </p:txBody>
        </p:sp>
        <p:sp>
          <p:nvSpPr>
            <p:cNvPr id="12303" name="Oval 20"/>
            <p:cNvSpPr>
              <a:spLocks noChangeArrowheads="1"/>
            </p:cNvSpPr>
            <p:nvPr/>
          </p:nvSpPr>
          <p:spPr bwMode="auto">
            <a:xfrm>
              <a:off x="396" y="1752"/>
              <a:ext cx="56" cy="56"/>
            </a:xfrm>
            <a:prstGeom prst="ellipse">
              <a:avLst/>
            </a:prstGeom>
            <a:solidFill>
              <a:schemeClr val="bg2"/>
            </a:solidFill>
            <a:ln w="12700">
              <a:solidFill>
                <a:schemeClr val="bg2"/>
              </a:solidFill>
              <a:round/>
              <a:headEnd type="none" w="sm" len="sm"/>
              <a:tailEnd type="none" w="sm" len="sm"/>
            </a:ln>
          </p:spPr>
          <p:txBody>
            <a:bodyPr wrap="none" anchor="ctr"/>
            <a:lstStyle/>
            <a:p>
              <a:endParaRPr lang="en-US"/>
            </a:p>
          </p:txBody>
        </p:sp>
        <p:sp>
          <p:nvSpPr>
            <p:cNvPr id="12304" name="Oval 21"/>
            <p:cNvSpPr>
              <a:spLocks noChangeArrowheads="1"/>
            </p:cNvSpPr>
            <p:nvPr/>
          </p:nvSpPr>
          <p:spPr bwMode="auto">
            <a:xfrm>
              <a:off x="540" y="1752"/>
              <a:ext cx="56" cy="56"/>
            </a:xfrm>
            <a:prstGeom prst="ellipse">
              <a:avLst/>
            </a:prstGeom>
            <a:solidFill>
              <a:schemeClr val="bg2"/>
            </a:solidFill>
            <a:ln w="12700">
              <a:solidFill>
                <a:schemeClr val="bg2"/>
              </a:solidFill>
              <a:round/>
              <a:headEnd type="none" w="sm" len="sm"/>
              <a:tailEnd type="none" w="sm" len="sm"/>
            </a:ln>
          </p:spPr>
          <p:txBody>
            <a:bodyPr wrap="none" anchor="ctr"/>
            <a:lstStyle/>
            <a:p>
              <a:endParaRPr lang="en-US"/>
            </a:p>
          </p:txBody>
        </p:sp>
      </p:grpSp>
      <p:grpSp>
        <p:nvGrpSpPr>
          <p:cNvPr id="8" name="Group 22"/>
          <p:cNvGrpSpPr>
            <a:grpSpLocks/>
          </p:cNvGrpSpPr>
          <p:nvPr/>
        </p:nvGrpSpPr>
        <p:grpSpPr bwMode="auto">
          <a:xfrm>
            <a:off x="6230938" y="3219450"/>
            <a:ext cx="593725" cy="457200"/>
            <a:chOff x="264" y="1680"/>
            <a:chExt cx="504" cy="312"/>
          </a:xfrm>
        </p:grpSpPr>
        <p:grpSp>
          <p:nvGrpSpPr>
            <p:cNvPr id="12295" name="Group 23"/>
            <p:cNvGrpSpPr>
              <a:grpSpLocks/>
            </p:cNvGrpSpPr>
            <p:nvPr/>
          </p:nvGrpSpPr>
          <p:grpSpPr bwMode="auto">
            <a:xfrm>
              <a:off x="264" y="1680"/>
              <a:ext cx="504" cy="312"/>
              <a:chOff x="396" y="1680"/>
              <a:chExt cx="792" cy="300"/>
            </a:xfrm>
          </p:grpSpPr>
          <p:sp>
            <p:nvSpPr>
              <p:cNvPr id="12299" name="Oval 24"/>
              <p:cNvSpPr>
                <a:spLocks noChangeArrowheads="1"/>
              </p:cNvSpPr>
              <p:nvPr/>
            </p:nvSpPr>
            <p:spPr bwMode="auto">
              <a:xfrm>
                <a:off x="684" y="1728"/>
                <a:ext cx="504" cy="252"/>
              </a:xfrm>
              <a:prstGeom prst="ellipse">
                <a:avLst/>
              </a:prstGeom>
              <a:solidFill>
                <a:srgbClr val="00FF00"/>
              </a:solidFill>
              <a:ln w="12700">
                <a:solidFill>
                  <a:srgbClr val="00FF00"/>
                </a:solidFill>
                <a:round/>
                <a:headEnd type="none" w="sm" len="sm"/>
                <a:tailEnd type="none" w="sm" len="sm"/>
              </a:ln>
            </p:spPr>
            <p:txBody>
              <a:bodyPr wrap="none" anchor="ctr"/>
              <a:lstStyle/>
              <a:p>
                <a:endParaRPr lang="en-US"/>
              </a:p>
            </p:txBody>
          </p:sp>
          <p:sp>
            <p:nvSpPr>
              <p:cNvPr id="12300" name="Oval 25"/>
              <p:cNvSpPr>
                <a:spLocks noChangeArrowheads="1"/>
              </p:cNvSpPr>
              <p:nvPr/>
            </p:nvSpPr>
            <p:spPr bwMode="auto">
              <a:xfrm>
                <a:off x="396" y="1680"/>
                <a:ext cx="504" cy="252"/>
              </a:xfrm>
              <a:prstGeom prst="ellipse">
                <a:avLst/>
              </a:prstGeom>
              <a:solidFill>
                <a:srgbClr val="00FF00"/>
              </a:solidFill>
              <a:ln w="12700">
                <a:solidFill>
                  <a:srgbClr val="00FF00"/>
                </a:solidFill>
                <a:round/>
                <a:headEnd type="none" w="sm" len="sm"/>
                <a:tailEnd type="none" w="sm" len="sm"/>
              </a:ln>
            </p:spPr>
            <p:txBody>
              <a:bodyPr wrap="none" anchor="ctr"/>
              <a:lstStyle/>
              <a:p>
                <a:endParaRPr lang="en-US"/>
              </a:p>
            </p:txBody>
          </p:sp>
        </p:grpSp>
        <p:sp>
          <p:nvSpPr>
            <p:cNvPr id="12296" name="Freeform 26"/>
            <p:cNvSpPr>
              <a:spLocks/>
            </p:cNvSpPr>
            <p:nvPr/>
          </p:nvSpPr>
          <p:spPr bwMode="auto">
            <a:xfrm>
              <a:off x="384" y="1860"/>
              <a:ext cx="252" cy="60"/>
            </a:xfrm>
            <a:custGeom>
              <a:avLst/>
              <a:gdLst>
                <a:gd name="T0" fmla="*/ 0 w 252"/>
                <a:gd name="T1" fmla="*/ 0 h 60"/>
                <a:gd name="T2" fmla="*/ 60 w 252"/>
                <a:gd name="T3" fmla="*/ 60 h 60"/>
                <a:gd name="T4" fmla="*/ 156 w 252"/>
                <a:gd name="T5" fmla="*/ 60 h 60"/>
                <a:gd name="T6" fmla="*/ 252 w 252"/>
                <a:gd name="T7" fmla="*/ 1 h 60"/>
                <a:gd name="T8" fmla="*/ 0 60000 65536"/>
                <a:gd name="T9" fmla="*/ 0 60000 65536"/>
                <a:gd name="T10" fmla="*/ 0 60000 65536"/>
                <a:gd name="T11" fmla="*/ 0 60000 65536"/>
                <a:gd name="T12" fmla="*/ 0 w 252"/>
                <a:gd name="T13" fmla="*/ 0 h 60"/>
                <a:gd name="T14" fmla="*/ 252 w 252"/>
                <a:gd name="T15" fmla="*/ 60 h 60"/>
              </a:gdLst>
              <a:ahLst/>
              <a:cxnLst>
                <a:cxn ang="T8">
                  <a:pos x="T0" y="T1"/>
                </a:cxn>
                <a:cxn ang="T9">
                  <a:pos x="T2" y="T3"/>
                </a:cxn>
                <a:cxn ang="T10">
                  <a:pos x="T4" y="T5"/>
                </a:cxn>
                <a:cxn ang="T11">
                  <a:pos x="T6" y="T7"/>
                </a:cxn>
              </a:cxnLst>
              <a:rect l="T12" t="T13" r="T14" b="T15"/>
              <a:pathLst>
                <a:path w="252" h="60">
                  <a:moveTo>
                    <a:pt x="0" y="0"/>
                  </a:moveTo>
                  <a:lnTo>
                    <a:pt x="60" y="60"/>
                  </a:lnTo>
                  <a:lnTo>
                    <a:pt x="156" y="60"/>
                  </a:lnTo>
                  <a:lnTo>
                    <a:pt x="252" y="1"/>
                  </a:lnTo>
                </a:path>
              </a:pathLst>
            </a:custGeom>
            <a:noFill/>
            <a:ln w="12700">
              <a:solidFill>
                <a:schemeClr val="bg2"/>
              </a:solidFill>
              <a:round/>
              <a:headEnd type="none" w="sm" len="sm"/>
              <a:tailEnd type="none" w="sm" len="sm"/>
            </a:ln>
          </p:spPr>
          <p:txBody>
            <a:bodyPr/>
            <a:lstStyle/>
            <a:p>
              <a:endParaRPr lang="en-US"/>
            </a:p>
          </p:txBody>
        </p:sp>
        <p:sp>
          <p:nvSpPr>
            <p:cNvPr id="12297" name="Oval 27"/>
            <p:cNvSpPr>
              <a:spLocks noChangeArrowheads="1"/>
            </p:cNvSpPr>
            <p:nvPr/>
          </p:nvSpPr>
          <p:spPr bwMode="auto">
            <a:xfrm>
              <a:off x="396" y="1752"/>
              <a:ext cx="56" cy="56"/>
            </a:xfrm>
            <a:prstGeom prst="ellipse">
              <a:avLst/>
            </a:prstGeom>
            <a:solidFill>
              <a:schemeClr val="bg2"/>
            </a:solidFill>
            <a:ln w="12700">
              <a:solidFill>
                <a:schemeClr val="bg2"/>
              </a:solidFill>
              <a:round/>
              <a:headEnd type="none" w="sm" len="sm"/>
              <a:tailEnd type="none" w="sm" len="sm"/>
            </a:ln>
          </p:spPr>
          <p:txBody>
            <a:bodyPr wrap="none" anchor="ctr"/>
            <a:lstStyle/>
            <a:p>
              <a:endParaRPr lang="en-US"/>
            </a:p>
          </p:txBody>
        </p:sp>
        <p:sp>
          <p:nvSpPr>
            <p:cNvPr id="12298" name="Oval 28"/>
            <p:cNvSpPr>
              <a:spLocks noChangeArrowheads="1"/>
            </p:cNvSpPr>
            <p:nvPr/>
          </p:nvSpPr>
          <p:spPr bwMode="auto">
            <a:xfrm>
              <a:off x="540" y="1752"/>
              <a:ext cx="56" cy="56"/>
            </a:xfrm>
            <a:prstGeom prst="ellipse">
              <a:avLst/>
            </a:prstGeom>
            <a:solidFill>
              <a:schemeClr val="bg2"/>
            </a:solidFill>
            <a:ln w="12700">
              <a:solidFill>
                <a:schemeClr val="bg2"/>
              </a:solidFill>
              <a:round/>
              <a:headEnd type="none" w="sm" len="sm"/>
              <a:tailEnd type="none" w="sm" len="sm"/>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152400" y="1828800"/>
            <a:ext cx="8839200" cy="4362450"/>
            <a:chOff x="96" y="1152"/>
            <a:chExt cx="5568" cy="2748"/>
          </a:xfrm>
        </p:grpSpPr>
        <p:pic>
          <p:nvPicPr>
            <p:cNvPr id="13424" name="Picture 3" descr="94-01_bot_do"/>
            <p:cNvPicPr preferRelativeResize="0">
              <a:picLocks noChangeArrowheads="1"/>
            </p:cNvPicPr>
            <p:nvPr/>
          </p:nvPicPr>
          <p:blipFill>
            <a:blip r:embed="rId2" cstate="print"/>
            <a:srcRect/>
            <a:stretch>
              <a:fillRect/>
            </a:stretch>
          </p:blipFill>
          <p:spPr bwMode="auto">
            <a:xfrm>
              <a:off x="96" y="1152"/>
              <a:ext cx="5568" cy="2748"/>
            </a:xfrm>
            <a:prstGeom prst="rect">
              <a:avLst/>
            </a:prstGeom>
            <a:noFill/>
            <a:ln w="9525">
              <a:noFill/>
              <a:miter lim="800000"/>
              <a:headEnd/>
              <a:tailEnd/>
            </a:ln>
          </p:spPr>
        </p:pic>
        <p:grpSp>
          <p:nvGrpSpPr>
            <p:cNvPr id="13425" name="Group 4"/>
            <p:cNvGrpSpPr>
              <a:grpSpLocks noChangeAspect="1"/>
            </p:cNvGrpSpPr>
            <p:nvPr/>
          </p:nvGrpSpPr>
          <p:grpSpPr bwMode="auto">
            <a:xfrm>
              <a:off x="2429" y="2592"/>
              <a:ext cx="179" cy="88"/>
              <a:chOff x="1584" y="3936"/>
              <a:chExt cx="225" cy="110"/>
            </a:xfrm>
          </p:grpSpPr>
          <p:grpSp>
            <p:nvGrpSpPr>
              <p:cNvPr id="13476" name="Group 5"/>
              <p:cNvGrpSpPr>
                <a:grpSpLocks noChangeAspect="1"/>
              </p:cNvGrpSpPr>
              <p:nvPr/>
            </p:nvGrpSpPr>
            <p:grpSpPr bwMode="auto">
              <a:xfrm rot="1204392" flipV="1">
                <a:off x="1584" y="3936"/>
                <a:ext cx="225" cy="110"/>
                <a:chOff x="1282" y="3181"/>
                <a:chExt cx="174" cy="85"/>
              </a:xfrm>
            </p:grpSpPr>
            <p:sp>
              <p:nvSpPr>
                <p:cNvPr id="13478" name="Freeform 6"/>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323" name="Oval 7"/>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321" name="AutoShape 8"/>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426" name="Group 9"/>
            <p:cNvGrpSpPr>
              <a:grpSpLocks noChangeAspect="1"/>
            </p:cNvGrpSpPr>
            <p:nvPr/>
          </p:nvGrpSpPr>
          <p:grpSpPr bwMode="auto">
            <a:xfrm>
              <a:off x="3005" y="2352"/>
              <a:ext cx="179" cy="88"/>
              <a:chOff x="1584" y="3936"/>
              <a:chExt cx="225" cy="110"/>
            </a:xfrm>
          </p:grpSpPr>
          <p:grpSp>
            <p:nvGrpSpPr>
              <p:cNvPr id="13472" name="Group 10"/>
              <p:cNvGrpSpPr>
                <a:grpSpLocks noChangeAspect="1"/>
              </p:cNvGrpSpPr>
              <p:nvPr/>
            </p:nvGrpSpPr>
            <p:grpSpPr bwMode="auto">
              <a:xfrm rot="1204392" flipV="1">
                <a:off x="1584" y="3936"/>
                <a:ext cx="225" cy="110"/>
                <a:chOff x="1282" y="3181"/>
                <a:chExt cx="174" cy="85"/>
              </a:xfrm>
            </p:grpSpPr>
            <p:sp>
              <p:nvSpPr>
                <p:cNvPr id="13474" name="Freeform 11"/>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319" name="Oval 12"/>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317" name="AutoShape 13"/>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427" name="Group 14"/>
            <p:cNvGrpSpPr>
              <a:grpSpLocks noChangeAspect="1"/>
            </p:cNvGrpSpPr>
            <p:nvPr/>
          </p:nvGrpSpPr>
          <p:grpSpPr bwMode="auto">
            <a:xfrm>
              <a:off x="3581" y="2640"/>
              <a:ext cx="179" cy="88"/>
              <a:chOff x="1584" y="3936"/>
              <a:chExt cx="225" cy="110"/>
            </a:xfrm>
          </p:grpSpPr>
          <p:grpSp>
            <p:nvGrpSpPr>
              <p:cNvPr id="13468" name="Group 15"/>
              <p:cNvGrpSpPr>
                <a:grpSpLocks noChangeAspect="1"/>
              </p:cNvGrpSpPr>
              <p:nvPr/>
            </p:nvGrpSpPr>
            <p:grpSpPr bwMode="auto">
              <a:xfrm rot="1204392" flipV="1">
                <a:off x="1584" y="3936"/>
                <a:ext cx="225" cy="110"/>
                <a:chOff x="1282" y="3181"/>
                <a:chExt cx="174" cy="85"/>
              </a:xfrm>
            </p:grpSpPr>
            <p:sp>
              <p:nvSpPr>
                <p:cNvPr id="13470" name="Freeform 16"/>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315" name="Oval 17"/>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313" name="AutoShape 18"/>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428" name="Group 19"/>
            <p:cNvGrpSpPr>
              <a:grpSpLocks noChangeAspect="1"/>
            </p:cNvGrpSpPr>
            <p:nvPr/>
          </p:nvGrpSpPr>
          <p:grpSpPr bwMode="auto">
            <a:xfrm>
              <a:off x="3677" y="2976"/>
              <a:ext cx="179" cy="88"/>
              <a:chOff x="1584" y="3936"/>
              <a:chExt cx="225" cy="110"/>
            </a:xfrm>
          </p:grpSpPr>
          <p:grpSp>
            <p:nvGrpSpPr>
              <p:cNvPr id="13464" name="Group 20"/>
              <p:cNvGrpSpPr>
                <a:grpSpLocks noChangeAspect="1"/>
              </p:cNvGrpSpPr>
              <p:nvPr/>
            </p:nvGrpSpPr>
            <p:grpSpPr bwMode="auto">
              <a:xfrm rot="1204392" flipV="1">
                <a:off x="1584" y="3936"/>
                <a:ext cx="225" cy="110"/>
                <a:chOff x="1282" y="3181"/>
                <a:chExt cx="174" cy="85"/>
              </a:xfrm>
            </p:grpSpPr>
            <p:sp>
              <p:nvSpPr>
                <p:cNvPr id="13466" name="Freeform 21"/>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311" name="Oval 22"/>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309" name="AutoShape 23"/>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429" name="Group 24"/>
            <p:cNvGrpSpPr>
              <a:grpSpLocks noChangeAspect="1"/>
            </p:cNvGrpSpPr>
            <p:nvPr/>
          </p:nvGrpSpPr>
          <p:grpSpPr bwMode="auto">
            <a:xfrm>
              <a:off x="4237" y="2208"/>
              <a:ext cx="179" cy="88"/>
              <a:chOff x="1584" y="3936"/>
              <a:chExt cx="225" cy="110"/>
            </a:xfrm>
          </p:grpSpPr>
          <p:grpSp>
            <p:nvGrpSpPr>
              <p:cNvPr id="13460" name="Group 25"/>
              <p:cNvGrpSpPr>
                <a:grpSpLocks noChangeAspect="1"/>
              </p:cNvGrpSpPr>
              <p:nvPr/>
            </p:nvGrpSpPr>
            <p:grpSpPr bwMode="auto">
              <a:xfrm rot="1204392" flipV="1">
                <a:off x="1584" y="3936"/>
                <a:ext cx="225" cy="110"/>
                <a:chOff x="1282" y="3181"/>
                <a:chExt cx="174" cy="85"/>
              </a:xfrm>
            </p:grpSpPr>
            <p:sp>
              <p:nvSpPr>
                <p:cNvPr id="13462" name="Freeform 26"/>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307" name="Oval 27"/>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305" name="AutoShape 28"/>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430" name="Group 29"/>
            <p:cNvGrpSpPr>
              <a:grpSpLocks noChangeAspect="1"/>
            </p:cNvGrpSpPr>
            <p:nvPr/>
          </p:nvGrpSpPr>
          <p:grpSpPr bwMode="auto">
            <a:xfrm>
              <a:off x="4189" y="2640"/>
              <a:ext cx="179" cy="88"/>
              <a:chOff x="1584" y="3936"/>
              <a:chExt cx="225" cy="110"/>
            </a:xfrm>
          </p:grpSpPr>
          <p:grpSp>
            <p:nvGrpSpPr>
              <p:cNvPr id="13456" name="Group 30"/>
              <p:cNvGrpSpPr>
                <a:grpSpLocks noChangeAspect="1"/>
              </p:cNvGrpSpPr>
              <p:nvPr/>
            </p:nvGrpSpPr>
            <p:grpSpPr bwMode="auto">
              <a:xfrm rot="1204392" flipV="1">
                <a:off x="1584" y="3936"/>
                <a:ext cx="225" cy="110"/>
                <a:chOff x="1282" y="3181"/>
                <a:chExt cx="174" cy="85"/>
              </a:xfrm>
            </p:grpSpPr>
            <p:sp>
              <p:nvSpPr>
                <p:cNvPr id="13458" name="Freeform 31"/>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303" name="Oval 32"/>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301" name="AutoShape 33"/>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431" name="Group 34"/>
            <p:cNvGrpSpPr>
              <a:grpSpLocks noChangeAspect="1"/>
            </p:cNvGrpSpPr>
            <p:nvPr/>
          </p:nvGrpSpPr>
          <p:grpSpPr bwMode="auto">
            <a:xfrm>
              <a:off x="4349" y="2544"/>
              <a:ext cx="179" cy="88"/>
              <a:chOff x="1584" y="3936"/>
              <a:chExt cx="225" cy="110"/>
            </a:xfrm>
          </p:grpSpPr>
          <p:grpSp>
            <p:nvGrpSpPr>
              <p:cNvPr id="13452" name="Group 35"/>
              <p:cNvGrpSpPr>
                <a:grpSpLocks noChangeAspect="1"/>
              </p:cNvGrpSpPr>
              <p:nvPr/>
            </p:nvGrpSpPr>
            <p:grpSpPr bwMode="auto">
              <a:xfrm rot="1204392" flipV="1">
                <a:off x="1584" y="3936"/>
                <a:ext cx="225" cy="110"/>
                <a:chOff x="1282" y="3181"/>
                <a:chExt cx="174" cy="85"/>
              </a:xfrm>
            </p:grpSpPr>
            <p:sp>
              <p:nvSpPr>
                <p:cNvPr id="13454" name="Freeform 36"/>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99" name="Oval 37"/>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97" name="AutoShape 38"/>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432" name="Group 39"/>
            <p:cNvGrpSpPr>
              <a:grpSpLocks noChangeAspect="1"/>
            </p:cNvGrpSpPr>
            <p:nvPr/>
          </p:nvGrpSpPr>
          <p:grpSpPr bwMode="auto">
            <a:xfrm>
              <a:off x="4285" y="2208"/>
              <a:ext cx="179" cy="88"/>
              <a:chOff x="1584" y="3936"/>
              <a:chExt cx="225" cy="110"/>
            </a:xfrm>
          </p:grpSpPr>
          <p:grpSp>
            <p:nvGrpSpPr>
              <p:cNvPr id="13448" name="Group 40"/>
              <p:cNvGrpSpPr>
                <a:grpSpLocks noChangeAspect="1"/>
              </p:cNvGrpSpPr>
              <p:nvPr/>
            </p:nvGrpSpPr>
            <p:grpSpPr bwMode="auto">
              <a:xfrm rot="1204392" flipV="1">
                <a:off x="1584" y="3936"/>
                <a:ext cx="225" cy="110"/>
                <a:chOff x="1282" y="3181"/>
                <a:chExt cx="174" cy="85"/>
              </a:xfrm>
            </p:grpSpPr>
            <p:sp>
              <p:nvSpPr>
                <p:cNvPr id="13450" name="Freeform 41"/>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95" name="Oval 42"/>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93" name="AutoShape 43"/>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433" name="Group 44"/>
            <p:cNvGrpSpPr>
              <a:grpSpLocks noChangeAspect="1"/>
            </p:cNvGrpSpPr>
            <p:nvPr/>
          </p:nvGrpSpPr>
          <p:grpSpPr bwMode="auto">
            <a:xfrm>
              <a:off x="4301" y="2544"/>
              <a:ext cx="179" cy="88"/>
              <a:chOff x="1584" y="3936"/>
              <a:chExt cx="225" cy="110"/>
            </a:xfrm>
          </p:grpSpPr>
          <p:grpSp>
            <p:nvGrpSpPr>
              <p:cNvPr id="13444" name="Group 45"/>
              <p:cNvGrpSpPr>
                <a:grpSpLocks noChangeAspect="1"/>
              </p:cNvGrpSpPr>
              <p:nvPr/>
            </p:nvGrpSpPr>
            <p:grpSpPr bwMode="auto">
              <a:xfrm rot="1204392" flipV="1">
                <a:off x="1584" y="3936"/>
                <a:ext cx="225" cy="110"/>
                <a:chOff x="1282" y="3181"/>
                <a:chExt cx="174" cy="85"/>
              </a:xfrm>
            </p:grpSpPr>
            <p:sp>
              <p:nvSpPr>
                <p:cNvPr id="13446" name="Freeform 46"/>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91" name="Oval 47"/>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89" name="AutoShape 48"/>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434" name="Group 49"/>
            <p:cNvGrpSpPr>
              <a:grpSpLocks noChangeAspect="1"/>
            </p:cNvGrpSpPr>
            <p:nvPr/>
          </p:nvGrpSpPr>
          <p:grpSpPr bwMode="auto">
            <a:xfrm>
              <a:off x="4349" y="2640"/>
              <a:ext cx="179" cy="88"/>
              <a:chOff x="1584" y="3936"/>
              <a:chExt cx="225" cy="110"/>
            </a:xfrm>
          </p:grpSpPr>
          <p:grpSp>
            <p:nvGrpSpPr>
              <p:cNvPr id="13440" name="Group 50"/>
              <p:cNvGrpSpPr>
                <a:grpSpLocks noChangeAspect="1"/>
              </p:cNvGrpSpPr>
              <p:nvPr/>
            </p:nvGrpSpPr>
            <p:grpSpPr bwMode="auto">
              <a:xfrm rot="1204392" flipV="1">
                <a:off x="1584" y="3936"/>
                <a:ext cx="225" cy="110"/>
                <a:chOff x="1282" y="3181"/>
                <a:chExt cx="174" cy="85"/>
              </a:xfrm>
            </p:grpSpPr>
            <p:sp>
              <p:nvSpPr>
                <p:cNvPr id="13442" name="Freeform 51"/>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87" name="Oval 52"/>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85" name="AutoShape 53"/>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435" name="Group 54"/>
            <p:cNvGrpSpPr>
              <a:grpSpLocks noChangeAspect="1"/>
            </p:cNvGrpSpPr>
            <p:nvPr/>
          </p:nvGrpSpPr>
          <p:grpSpPr bwMode="auto">
            <a:xfrm>
              <a:off x="4301" y="2688"/>
              <a:ext cx="179" cy="88"/>
              <a:chOff x="1584" y="3936"/>
              <a:chExt cx="225" cy="110"/>
            </a:xfrm>
          </p:grpSpPr>
          <p:grpSp>
            <p:nvGrpSpPr>
              <p:cNvPr id="13436" name="Group 55"/>
              <p:cNvGrpSpPr>
                <a:grpSpLocks noChangeAspect="1"/>
              </p:cNvGrpSpPr>
              <p:nvPr/>
            </p:nvGrpSpPr>
            <p:grpSpPr bwMode="auto">
              <a:xfrm rot="1204392" flipV="1">
                <a:off x="1584" y="3936"/>
                <a:ext cx="225" cy="110"/>
                <a:chOff x="1282" y="3181"/>
                <a:chExt cx="174" cy="85"/>
              </a:xfrm>
            </p:grpSpPr>
            <p:sp>
              <p:nvSpPr>
                <p:cNvPr id="13438" name="Freeform 56"/>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83" name="Oval 57"/>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81" name="AutoShape 58"/>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sp>
        <p:nvSpPr>
          <p:cNvPr id="64571" name="Rectangle 59"/>
          <p:cNvSpPr>
            <a:spLocks noGrp="1" noChangeArrowheads="1"/>
          </p:cNvSpPr>
          <p:nvPr>
            <p:ph type="title"/>
          </p:nvPr>
        </p:nvSpPr>
        <p:spPr>
          <a:xfrm>
            <a:off x="533400" y="228600"/>
            <a:ext cx="8153400" cy="1143000"/>
          </a:xfrm>
        </p:spPr>
        <p:txBody>
          <a:bodyPr/>
          <a:lstStyle/>
          <a:p>
            <a:pPr>
              <a:defRPr/>
            </a:pPr>
            <a:r>
              <a:rPr lang="en-US" sz="3200" b="1" dirty="0" smtClean="0">
                <a:solidFill>
                  <a:srgbClr val="FFFF00"/>
                </a:solidFill>
                <a:effectLst>
                  <a:outerShdw blurRad="38100" dist="38100" dir="2700000" algn="tl">
                    <a:srgbClr val="000000"/>
                  </a:outerShdw>
                </a:effectLst>
                <a:latin typeface="Comic Sans MS" pitchFamily="66" charset="0"/>
                <a:ea typeface="+mj-ea"/>
                <a:cs typeface="+mj-cs"/>
              </a:rPr>
              <a:t>Linking hypoxia with fish kills in the Neuse River Estuary 1994-2001</a:t>
            </a:r>
            <a:br>
              <a:rPr lang="en-US" sz="3200" b="1" dirty="0" smtClean="0">
                <a:solidFill>
                  <a:srgbClr val="FFFF00"/>
                </a:solidFill>
                <a:effectLst>
                  <a:outerShdw blurRad="38100" dist="38100" dir="2700000" algn="tl">
                    <a:srgbClr val="000000"/>
                  </a:outerShdw>
                </a:effectLst>
                <a:latin typeface="Comic Sans MS" pitchFamily="66" charset="0"/>
                <a:ea typeface="+mj-ea"/>
                <a:cs typeface="+mj-cs"/>
              </a:rPr>
            </a:br>
            <a:r>
              <a:rPr lang="en-US" sz="2400" b="1" dirty="0" smtClean="0">
                <a:solidFill>
                  <a:srgbClr val="FFFF00"/>
                </a:solidFill>
                <a:effectLst>
                  <a:outerShdw blurRad="38100" dist="38100" dir="2700000" algn="tl">
                    <a:srgbClr val="000000"/>
                  </a:outerShdw>
                </a:effectLst>
                <a:latin typeface="Comic Sans MS" pitchFamily="66" charset="0"/>
                <a:ea typeface="+mj-ea"/>
                <a:cs typeface="+mj-cs"/>
              </a:rPr>
              <a:t>Data Sources:  </a:t>
            </a:r>
            <a:r>
              <a:rPr lang="en-US" sz="2400" b="1" dirty="0" err="1" smtClean="0">
                <a:solidFill>
                  <a:srgbClr val="FFFF00"/>
                </a:solidFill>
                <a:effectLst>
                  <a:outerShdw blurRad="38100" dist="38100" dir="2700000" algn="tl">
                    <a:srgbClr val="000000"/>
                  </a:outerShdw>
                </a:effectLst>
                <a:latin typeface="Comic Sans MS" pitchFamily="66" charset="0"/>
                <a:ea typeface="+mj-ea"/>
                <a:cs typeface="+mj-cs"/>
              </a:rPr>
              <a:t>ModMon</a:t>
            </a:r>
            <a:r>
              <a:rPr lang="en-US" sz="2400" b="1" dirty="0" smtClean="0">
                <a:solidFill>
                  <a:srgbClr val="FFFF00"/>
                </a:solidFill>
                <a:effectLst>
                  <a:outerShdw blurRad="38100" dist="38100" dir="2700000" algn="tl">
                    <a:srgbClr val="000000"/>
                  </a:outerShdw>
                </a:effectLst>
                <a:latin typeface="Comic Sans MS" pitchFamily="66" charset="0"/>
                <a:ea typeface="+mj-ea"/>
                <a:cs typeface="+mj-cs"/>
              </a:rPr>
              <a:t> Project &amp; NC DENR-DWQ</a:t>
            </a:r>
            <a:endParaRPr lang="en-US" sz="3200" b="1" dirty="0" smtClean="0">
              <a:solidFill>
                <a:srgbClr val="FFFF00"/>
              </a:solidFill>
              <a:effectLst>
                <a:outerShdw blurRad="38100" dist="38100" dir="2700000" algn="tl">
                  <a:srgbClr val="000000"/>
                </a:outerShdw>
              </a:effectLst>
              <a:latin typeface="Comic Sans MS" pitchFamily="66" charset="0"/>
              <a:ea typeface="+mj-ea"/>
              <a:cs typeface="+mj-cs"/>
            </a:endParaRPr>
          </a:p>
        </p:txBody>
      </p:sp>
      <p:grpSp>
        <p:nvGrpSpPr>
          <p:cNvPr id="13316" name="Group 60"/>
          <p:cNvGrpSpPr>
            <a:grpSpLocks noChangeAspect="1"/>
          </p:cNvGrpSpPr>
          <p:nvPr/>
        </p:nvGrpSpPr>
        <p:grpSpPr bwMode="auto">
          <a:xfrm>
            <a:off x="3124200" y="3810000"/>
            <a:ext cx="284163" cy="139700"/>
            <a:chOff x="1584" y="3936"/>
            <a:chExt cx="225" cy="110"/>
          </a:xfrm>
        </p:grpSpPr>
        <p:grpSp>
          <p:nvGrpSpPr>
            <p:cNvPr id="13420" name="Group 61"/>
            <p:cNvGrpSpPr>
              <a:grpSpLocks noChangeAspect="1"/>
            </p:cNvGrpSpPr>
            <p:nvPr/>
          </p:nvGrpSpPr>
          <p:grpSpPr bwMode="auto">
            <a:xfrm rot="1204392" flipV="1">
              <a:off x="1584" y="3936"/>
              <a:ext cx="225" cy="110"/>
              <a:chOff x="1282" y="3181"/>
              <a:chExt cx="174" cy="85"/>
            </a:xfrm>
          </p:grpSpPr>
          <p:sp>
            <p:nvSpPr>
              <p:cNvPr id="13422" name="Freeform 62"/>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67" name="Oval 63"/>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65" name="AutoShape 64"/>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17" name="Group 65"/>
          <p:cNvGrpSpPr>
            <a:grpSpLocks noChangeAspect="1"/>
          </p:cNvGrpSpPr>
          <p:nvPr/>
        </p:nvGrpSpPr>
        <p:grpSpPr bwMode="auto">
          <a:xfrm>
            <a:off x="3124200" y="4572000"/>
            <a:ext cx="284163" cy="139700"/>
            <a:chOff x="1584" y="3936"/>
            <a:chExt cx="225" cy="110"/>
          </a:xfrm>
        </p:grpSpPr>
        <p:grpSp>
          <p:nvGrpSpPr>
            <p:cNvPr id="13416" name="Group 66"/>
            <p:cNvGrpSpPr>
              <a:grpSpLocks noChangeAspect="1"/>
            </p:cNvGrpSpPr>
            <p:nvPr/>
          </p:nvGrpSpPr>
          <p:grpSpPr bwMode="auto">
            <a:xfrm rot="1204392" flipV="1">
              <a:off x="1584" y="3936"/>
              <a:ext cx="225" cy="110"/>
              <a:chOff x="1282" y="3181"/>
              <a:chExt cx="174" cy="85"/>
            </a:xfrm>
          </p:grpSpPr>
          <p:sp>
            <p:nvSpPr>
              <p:cNvPr id="13418" name="Freeform 67"/>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63" name="Oval 68"/>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61" name="AutoShape 69"/>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18" name="Group 70"/>
          <p:cNvGrpSpPr>
            <a:grpSpLocks noChangeAspect="1"/>
          </p:cNvGrpSpPr>
          <p:nvPr/>
        </p:nvGrpSpPr>
        <p:grpSpPr bwMode="auto">
          <a:xfrm>
            <a:off x="3124200" y="5257800"/>
            <a:ext cx="284163" cy="139700"/>
            <a:chOff x="1584" y="3936"/>
            <a:chExt cx="225" cy="110"/>
          </a:xfrm>
        </p:grpSpPr>
        <p:grpSp>
          <p:nvGrpSpPr>
            <p:cNvPr id="13412" name="Group 71"/>
            <p:cNvGrpSpPr>
              <a:grpSpLocks noChangeAspect="1"/>
            </p:cNvGrpSpPr>
            <p:nvPr/>
          </p:nvGrpSpPr>
          <p:grpSpPr bwMode="auto">
            <a:xfrm rot="1204392" flipV="1">
              <a:off x="1584" y="3936"/>
              <a:ext cx="225" cy="110"/>
              <a:chOff x="1282" y="3181"/>
              <a:chExt cx="174" cy="85"/>
            </a:xfrm>
          </p:grpSpPr>
          <p:sp>
            <p:nvSpPr>
              <p:cNvPr id="13414" name="Freeform 72"/>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59" name="Oval 73"/>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57" name="AutoShape 74"/>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19" name="Group 75"/>
          <p:cNvGrpSpPr>
            <a:grpSpLocks noChangeAspect="1"/>
          </p:cNvGrpSpPr>
          <p:nvPr/>
        </p:nvGrpSpPr>
        <p:grpSpPr bwMode="auto">
          <a:xfrm>
            <a:off x="3124200" y="4876800"/>
            <a:ext cx="284163" cy="139700"/>
            <a:chOff x="1584" y="3936"/>
            <a:chExt cx="225" cy="110"/>
          </a:xfrm>
        </p:grpSpPr>
        <p:grpSp>
          <p:nvGrpSpPr>
            <p:cNvPr id="13408" name="Group 76"/>
            <p:cNvGrpSpPr>
              <a:grpSpLocks noChangeAspect="1"/>
            </p:cNvGrpSpPr>
            <p:nvPr/>
          </p:nvGrpSpPr>
          <p:grpSpPr bwMode="auto">
            <a:xfrm rot="1204392" flipV="1">
              <a:off x="1584" y="3936"/>
              <a:ext cx="225" cy="110"/>
              <a:chOff x="1282" y="3181"/>
              <a:chExt cx="174" cy="85"/>
            </a:xfrm>
          </p:grpSpPr>
          <p:sp>
            <p:nvSpPr>
              <p:cNvPr id="13410" name="Freeform 77"/>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55" name="Oval 78"/>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53" name="AutoShape 79"/>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20" name="Group 80"/>
          <p:cNvGrpSpPr>
            <a:grpSpLocks noChangeAspect="1"/>
          </p:cNvGrpSpPr>
          <p:nvPr/>
        </p:nvGrpSpPr>
        <p:grpSpPr bwMode="auto">
          <a:xfrm>
            <a:off x="3124200" y="4191000"/>
            <a:ext cx="284163" cy="139700"/>
            <a:chOff x="1584" y="3936"/>
            <a:chExt cx="225" cy="110"/>
          </a:xfrm>
        </p:grpSpPr>
        <p:grpSp>
          <p:nvGrpSpPr>
            <p:cNvPr id="13404" name="Group 81"/>
            <p:cNvGrpSpPr>
              <a:grpSpLocks noChangeAspect="1"/>
            </p:cNvGrpSpPr>
            <p:nvPr/>
          </p:nvGrpSpPr>
          <p:grpSpPr bwMode="auto">
            <a:xfrm rot="1204392" flipV="1">
              <a:off x="1584" y="3936"/>
              <a:ext cx="225" cy="110"/>
              <a:chOff x="1282" y="3181"/>
              <a:chExt cx="174" cy="85"/>
            </a:xfrm>
          </p:grpSpPr>
          <p:sp>
            <p:nvSpPr>
              <p:cNvPr id="13406" name="Freeform 82"/>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51" name="Oval 83"/>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49" name="AutoShape 84"/>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21" name="Group 85"/>
          <p:cNvGrpSpPr>
            <a:grpSpLocks noChangeAspect="1"/>
          </p:cNvGrpSpPr>
          <p:nvPr/>
        </p:nvGrpSpPr>
        <p:grpSpPr bwMode="auto">
          <a:xfrm>
            <a:off x="2209800" y="4953000"/>
            <a:ext cx="284163" cy="139700"/>
            <a:chOff x="1584" y="3936"/>
            <a:chExt cx="225" cy="110"/>
          </a:xfrm>
        </p:grpSpPr>
        <p:grpSp>
          <p:nvGrpSpPr>
            <p:cNvPr id="13400" name="Group 86"/>
            <p:cNvGrpSpPr>
              <a:grpSpLocks noChangeAspect="1"/>
            </p:cNvGrpSpPr>
            <p:nvPr/>
          </p:nvGrpSpPr>
          <p:grpSpPr bwMode="auto">
            <a:xfrm rot="1204392" flipV="1">
              <a:off x="1584" y="3936"/>
              <a:ext cx="225" cy="110"/>
              <a:chOff x="1282" y="3181"/>
              <a:chExt cx="174" cy="85"/>
            </a:xfrm>
          </p:grpSpPr>
          <p:sp>
            <p:nvSpPr>
              <p:cNvPr id="13402" name="Freeform 87"/>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47" name="Oval 88"/>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45" name="AutoShape 89"/>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22" name="Group 90"/>
          <p:cNvGrpSpPr>
            <a:grpSpLocks noChangeAspect="1"/>
          </p:cNvGrpSpPr>
          <p:nvPr/>
        </p:nvGrpSpPr>
        <p:grpSpPr bwMode="auto">
          <a:xfrm>
            <a:off x="2286000" y="4648200"/>
            <a:ext cx="284163" cy="139700"/>
            <a:chOff x="1584" y="3936"/>
            <a:chExt cx="225" cy="110"/>
          </a:xfrm>
        </p:grpSpPr>
        <p:grpSp>
          <p:nvGrpSpPr>
            <p:cNvPr id="13396" name="Group 91"/>
            <p:cNvGrpSpPr>
              <a:grpSpLocks noChangeAspect="1"/>
            </p:cNvGrpSpPr>
            <p:nvPr/>
          </p:nvGrpSpPr>
          <p:grpSpPr bwMode="auto">
            <a:xfrm rot="1204392" flipV="1">
              <a:off x="1584" y="3936"/>
              <a:ext cx="225" cy="110"/>
              <a:chOff x="1282" y="3181"/>
              <a:chExt cx="174" cy="85"/>
            </a:xfrm>
          </p:grpSpPr>
          <p:sp>
            <p:nvSpPr>
              <p:cNvPr id="13398" name="Freeform 92"/>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43" name="Oval 93"/>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41" name="AutoShape 94"/>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23" name="Group 95"/>
          <p:cNvGrpSpPr>
            <a:grpSpLocks noChangeAspect="1"/>
          </p:cNvGrpSpPr>
          <p:nvPr/>
        </p:nvGrpSpPr>
        <p:grpSpPr bwMode="auto">
          <a:xfrm>
            <a:off x="2209800" y="4572000"/>
            <a:ext cx="284163" cy="139700"/>
            <a:chOff x="1584" y="3936"/>
            <a:chExt cx="225" cy="110"/>
          </a:xfrm>
        </p:grpSpPr>
        <p:grpSp>
          <p:nvGrpSpPr>
            <p:cNvPr id="13392" name="Group 96"/>
            <p:cNvGrpSpPr>
              <a:grpSpLocks noChangeAspect="1"/>
            </p:cNvGrpSpPr>
            <p:nvPr/>
          </p:nvGrpSpPr>
          <p:grpSpPr bwMode="auto">
            <a:xfrm rot="1204392" flipV="1">
              <a:off x="1584" y="3936"/>
              <a:ext cx="225" cy="110"/>
              <a:chOff x="1282" y="3181"/>
              <a:chExt cx="174" cy="85"/>
            </a:xfrm>
          </p:grpSpPr>
          <p:sp>
            <p:nvSpPr>
              <p:cNvPr id="13394" name="Freeform 97"/>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39" name="Oval 98"/>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37" name="AutoShape 99"/>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24" name="Group 100"/>
          <p:cNvGrpSpPr>
            <a:grpSpLocks noChangeAspect="1"/>
          </p:cNvGrpSpPr>
          <p:nvPr/>
        </p:nvGrpSpPr>
        <p:grpSpPr bwMode="auto">
          <a:xfrm>
            <a:off x="2209800" y="4343400"/>
            <a:ext cx="284163" cy="139700"/>
            <a:chOff x="1584" y="3936"/>
            <a:chExt cx="225" cy="110"/>
          </a:xfrm>
        </p:grpSpPr>
        <p:grpSp>
          <p:nvGrpSpPr>
            <p:cNvPr id="13388" name="Group 101"/>
            <p:cNvGrpSpPr>
              <a:grpSpLocks noChangeAspect="1"/>
            </p:cNvGrpSpPr>
            <p:nvPr/>
          </p:nvGrpSpPr>
          <p:grpSpPr bwMode="auto">
            <a:xfrm rot="1204392" flipV="1">
              <a:off x="1584" y="3936"/>
              <a:ext cx="225" cy="110"/>
              <a:chOff x="1282" y="3181"/>
              <a:chExt cx="174" cy="85"/>
            </a:xfrm>
          </p:grpSpPr>
          <p:sp>
            <p:nvSpPr>
              <p:cNvPr id="13390" name="Freeform 102"/>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35" name="Oval 103"/>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33" name="AutoShape 104"/>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25" name="Group 105"/>
          <p:cNvGrpSpPr>
            <a:grpSpLocks noChangeAspect="1"/>
          </p:cNvGrpSpPr>
          <p:nvPr/>
        </p:nvGrpSpPr>
        <p:grpSpPr bwMode="auto">
          <a:xfrm>
            <a:off x="2209800" y="4267200"/>
            <a:ext cx="284163" cy="139700"/>
            <a:chOff x="1584" y="3936"/>
            <a:chExt cx="225" cy="110"/>
          </a:xfrm>
        </p:grpSpPr>
        <p:grpSp>
          <p:nvGrpSpPr>
            <p:cNvPr id="13384" name="Group 106"/>
            <p:cNvGrpSpPr>
              <a:grpSpLocks noChangeAspect="1"/>
            </p:cNvGrpSpPr>
            <p:nvPr/>
          </p:nvGrpSpPr>
          <p:grpSpPr bwMode="auto">
            <a:xfrm rot="1204392" flipV="1">
              <a:off x="1584" y="3936"/>
              <a:ext cx="225" cy="110"/>
              <a:chOff x="1282" y="3181"/>
              <a:chExt cx="174" cy="85"/>
            </a:xfrm>
          </p:grpSpPr>
          <p:sp>
            <p:nvSpPr>
              <p:cNvPr id="13386" name="Freeform 107"/>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31" name="Oval 108"/>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29" name="AutoShape 109"/>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26" name="Group 110"/>
          <p:cNvGrpSpPr>
            <a:grpSpLocks noChangeAspect="1"/>
          </p:cNvGrpSpPr>
          <p:nvPr/>
        </p:nvGrpSpPr>
        <p:grpSpPr bwMode="auto">
          <a:xfrm>
            <a:off x="2209800" y="3733800"/>
            <a:ext cx="284163" cy="139700"/>
            <a:chOff x="1584" y="3936"/>
            <a:chExt cx="225" cy="110"/>
          </a:xfrm>
        </p:grpSpPr>
        <p:grpSp>
          <p:nvGrpSpPr>
            <p:cNvPr id="13380" name="Group 111"/>
            <p:cNvGrpSpPr>
              <a:grpSpLocks noChangeAspect="1"/>
            </p:cNvGrpSpPr>
            <p:nvPr/>
          </p:nvGrpSpPr>
          <p:grpSpPr bwMode="auto">
            <a:xfrm rot="1204392" flipV="1">
              <a:off x="1584" y="3936"/>
              <a:ext cx="225" cy="110"/>
              <a:chOff x="1282" y="3181"/>
              <a:chExt cx="174" cy="85"/>
            </a:xfrm>
          </p:grpSpPr>
          <p:sp>
            <p:nvSpPr>
              <p:cNvPr id="13382" name="Freeform 112"/>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27" name="Oval 113"/>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25" name="AutoShape 114"/>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27" name="Group 115"/>
          <p:cNvGrpSpPr>
            <a:grpSpLocks noChangeAspect="1"/>
          </p:cNvGrpSpPr>
          <p:nvPr/>
        </p:nvGrpSpPr>
        <p:grpSpPr bwMode="auto">
          <a:xfrm>
            <a:off x="1981200" y="3733800"/>
            <a:ext cx="284163" cy="139700"/>
            <a:chOff x="1584" y="3936"/>
            <a:chExt cx="225" cy="110"/>
          </a:xfrm>
        </p:grpSpPr>
        <p:grpSp>
          <p:nvGrpSpPr>
            <p:cNvPr id="13376" name="Group 116"/>
            <p:cNvGrpSpPr>
              <a:grpSpLocks noChangeAspect="1"/>
            </p:cNvGrpSpPr>
            <p:nvPr/>
          </p:nvGrpSpPr>
          <p:grpSpPr bwMode="auto">
            <a:xfrm rot="1204392" flipV="1">
              <a:off x="1584" y="3936"/>
              <a:ext cx="225" cy="110"/>
              <a:chOff x="1282" y="3181"/>
              <a:chExt cx="174" cy="85"/>
            </a:xfrm>
          </p:grpSpPr>
          <p:sp>
            <p:nvSpPr>
              <p:cNvPr id="13378" name="Freeform 117"/>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23" name="Oval 118"/>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21" name="AutoShape 119"/>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28" name="Group 120"/>
          <p:cNvGrpSpPr>
            <a:grpSpLocks noChangeAspect="1"/>
          </p:cNvGrpSpPr>
          <p:nvPr/>
        </p:nvGrpSpPr>
        <p:grpSpPr bwMode="auto">
          <a:xfrm>
            <a:off x="1981200" y="4191000"/>
            <a:ext cx="284163" cy="139700"/>
            <a:chOff x="1584" y="3936"/>
            <a:chExt cx="225" cy="110"/>
          </a:xfrm>
        </p:grpSpPr>
        <p:grpSp>
          <p:nvGrpSpPr>
            <p:cNvPr id="13372" name="Group 121"/>
            <p:cNvGrpSpPr>
              <a:grpSpLocks noChangeAspect="1"/>
            </p:cNvGrpSpPr>
            <p:nvPr/>
          </p:nvGrpSpPr>
          <p:grpSpPr bwMode="auto">
            <a:xfrm rot="1204392" flipV="1">
              <a:off x="1584" y="3936"/>
              <a:ext cx="225" cy="110"/>
              <a:chOff x="1282" y="3181"/>
              <a:chExt cx="174" cy="85"/>
            </a:xfrm>
          </p:grpSpPr>
          <p:sp>
            <p:nvSpPr>
              <p:cNvPr id="13374" name="Freeform 122"/>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19" name="Oval 123"/>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17" name="AutoShape 124"/>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29" name="Group 125"/>
          <p:cNvGrpSpPr>
            <a:grpSpLocks noChangeAspect="1"/>
          </p:cNvGrpSpPr>
          <p:nvPr/>
        </p:nvGrpSpPr>
        <p:grpSpPr bwMode="auto">
          <a:xfrm>
            <a:off x="2057400" y="4495800"/>
            <a:ext cx="284163" cy="139700"/>
            <a:chOff x="1584" y="3936"/>
            <a:chExt cx="225" cy="110"/>
          </a:xfrm>
        </p:grpSpPr>
        <p:grpSp>
          <p:nvGrpSpPr>
            <p:cNvPr id="13368" name="Group 126"/>
            <p:cNvGrpSpPr>
              <a:grpSpLocks noChangeAspect="1"/>
            </p:cNvGrpSpPr>
            <p:nvPr/>
          </p:nvGrpSpPr>
          <p:grpSpPr bwMode="auto">
            <a:xfrm rot="1204392" flipV="1">
              <a:off x="1584" y="3936"/>
              <a:ext cx="225" cy="110"/>
              <a:chOff x="1282" y="3181"/>
              <a:chExt cx="174" cy="85"/>
            </a:xfrm>
          </p:grpSpPr>
          <p:sp>
            <p:nvSpPr>
              <p:cNvPr id="13370" name="Freeform 127"/>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15" name="Oval 128"/>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13" name="AutoShape 129"/>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30" name="Group 130"/>
          <p:cNvGrpSpPr>
            <a:grpSpLocks noChangeAspect="1"/>
          </p:cNvGrpSpPr>
          <p:nvPr/>
        </p:nvGrpSpPr>
        <p:grpSpPr bwMode="auto">
          <a:xfrm>
            <a:off x="7696200" y="4343400"/>
            <a:ext cx="284163" cy="139700"/>
            <a:chOff x="1584" y="3936"/>
            <a:chExt cx="225" cy="110"/>
          </a:xfrm>
        </p:grpSpPr>
        <p:grpSp>
          <p:nvGrpSpPr>
            <p:cNvPr id="13364" name="Group 131"/>
            <p:cNvGrpSpPr>
              <a:grpSpLocks noChangeAspect="1"/>
            </p:cNvGrpSpPr>
            <p:nvPr/>
          </p:nvGrpSpPr>
          <p:grpSpPr bwMode="auto">
            <a:xfrm rot="1204392" flipV="1">
              <a:off x="1584" y="3936"/>
              <a:ext cx="225" cy="110"/>
              <a:chOff x="1282" y="3181"/>
              <a:chExt cx="174" cy="85"/>
            </a:xfrm>
          </p:grpSpPr>
          <p:sp>
            <p:nvSpPr>
              <p:cNvPr id="13366" name="Freeform 132"/>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11" name="Oval 133"/>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09" name="AutoShape 134"/>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31" name="Group 135"/>
          <p:cNvGrpSpPr>
            <a:grpSpLocks noChangeAspect="1"/>
          </p:cNvGrpSpPr>
          <p:nvPr/>
        </p:nvGrpSpPr>
        <p:grpSpPr bwMode="auto">
          <a:xfrm>
            <a:off x="7772400" y="4191000"/>
            <a:ext cx="284163" cy="139700"/>
            <a:chOff x="1584" y="3936"/>
            <a:chExt cx="225" cy="110"/>
          </a:xfrm>
        </p:grpSpPr>
        <p:grpSp>
          <p:nvGrpSpPr>
            <p:cNvPr id="13360" name="Group 136"/>
            <p:cNvGrpSpPr>
              <a:grpSpLocks noChangeAspect="1"/>
            </p:cNvGrpSpPr>
            <p:nvPr/>
          </p:nvGrpSpPr>
          <p:grpSpPr bwMode="auto">
            <a:xfrm rot="1204392" flipV="1">
              <a:off x="1584" y="3936"/>
              <a:ext cx="225" cy="110"/>
              <a:chOff x="1282" y="3181"/>
              <a:chExt cx="174" cy="85"/>
            </a:xfrm>
          </p:grpSpPr>
          <p:sp>
            <p:nvSpPr>
              <p:cNvPr id="13362" name="Freeform 137"/>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07" name="Oval 138"/>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05" name="AutoShape 139"/>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32" name="Group 140"/>
          <p:cNvGrpSpPr>
            <a:grpSpLocks noChangeAspect="1"/>
          </p:cNvGrpSpPr>
          <p:nvPr/>
        </p:nvGrpSpPr>
        <p:grpSpPr bwMode="auto">
          <a:xfrm>
            <a:off x="7772400" y="4419600"/>
            <a:ext cx="284163" cy="139700"/>
            <a:chOff x="1584" y="3936"/>
            <a:chExt cx="225" cy="110"/>
          </a:xfrm>
        </p:grpSpPr>
        <p:grpSp>
          <p:nvGrpSpPr>
            <p:cNvPr id="13356" name="Group 141"/>
            <p:cNvGrpSpPr>
              <a:grpSpLocks noChangeAspect="1"/>
            </p:cNvGrpSpPr>
            <p:nvPr/>
          </p:nvGrpSpPr>
          <p:grpSpPr bwMode="auto">
            <a:xfrm rot="1204392" flipV="1">
              <a:off x="1584" y="3936"/>
              <a:ext cx="225" cy="110"/>
              <a:chOff x="1282" y="3181"/>
              <a:chExt cx="174" cy="85"/>
            </a:xfrm>
          </p:grpSpPr>
          <p:sp>
            <p:nvSpPr>
              <p:cNvPr id="13358" name="Freeform 142"/>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203" name="Oval 143"/>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201" name="AutoShape 144"/>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33" name="Group 145"/>
          <p:cNvGrpSpPr>
            <a:grpSpLocks noChangeAspect="1"/>
          </p:cNvGrpSpPr>
          <p:nvPr/>
        </p:nvGrpSpPr>
        <p:grpSpPr bwMode="auto">
          <a:xfrm>
            <a:off x="7772400" y="4114800"/>
            <a:ext cx="284163" cy="139700"/>
            <a:chOff x="1584" y="3936"/>
            <a:chExt cx="225" cy="110"/>
          </a:xfrm>
        </p:grpSpPr>
        <p:grpSp>
          <p:nvGrpSpPr>
            <p:cNvPr id="13352" name="Group 146"/>
            <p:cNvGrpSpPr>
              <a:grpSpLocks noChangeAspect="1"/>
            </p:cNvGrpSpPr>
            <p:nvPr/>
          </p:nvGrpSpPr>
          <p:grpSpPr bwMode="auto">
            <a:xfrm rot="1204392" flipV="1">
              <a:off x="1584" y="3936"/>
              <a:ext cx="225" cy="110"/>
              <a:chOff x="1282" y="3181"/>
              <a:chExt cx="174" cy="85"/>
            </a:xfrm>
          </p:grpSpPr>
          <p:sp>
            <p:nvSpPr>
              <p:cNvPr id="13354" name="Freeform 147"/>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199" name="Oval 148"/>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197" name="AutoShape 149"/>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grpSp>
        <p:nvGrpSpPr>
          <p:cNvPr id="13334" name="Group 150"/>
          <p:cNvGrpSpPr>
            <a:grpSpLocks noChangeAspect="1"/>
          </p:cNvGrpSpPr>
          <p:nvPr/>
        </p:nvGrpSpPr>
        <p:grpSpPr bwMode="auto">
          <a:xfrm>
            <a:off x="7848600" y="4267200"/>
            <a:ext cx="284163" cy="139700"/>
            <a:chOff x="1584" y="3936"/>
            <a:chExt cx="225" cy="110"/>
          </a:xfrm>
        </p:grpSpPr>
        <p:grpSp>
          <p:nvGrpSpPr>
            <p:cNvPr id="13348" name="Group 151"/>
            <p:cNvGrpSpPr>
              <a:grpSpLocks noChangeAspect="1"/>
            </p:cNvGrpSpPr>
            <p:nvPr/>
          </p:nvGrpSpPr>
          <p:grpSpPr bwMode="auto">
            <a:xfrm rot="1204392" flipV="1">
              <a:off x="1584" y="3936"/>
              <a:ext cx="225" cy="110"/>
              <a:chOff x="1282" y="3181"/>
              <a:chExt cx="174" cy="85"/>
            </a:xfrm>
          </p:grpSpPr>
          <p:sp>
            <p:nvSpPr>
              <p:cNvPr id="13350" name="Freeform 152"/>
              <p:cNvSpPr>
                <a:spLocks noChangeAspect="1"/>
              </p:cNvSpPr>
              <p:nvPr/>
            </p:nvSpPr>
            <p:spPr bwMode="auto">
              <a:xfrm>
                <a:off x="1282" y="3181"/>
                <a:ext cx="174" cy="85"/>
              </a:xfrm>
              <a:custGeom>
                <a:avLst/>
                <a:gdLst>
                  <a:gd name="T0" fmla="*/ 2 w 174"/>
                  <a:gd name="T1" fmla="*/ 17 h 85"/>
                  <a:gd name="T2" fmla="*/ 0 w 174"/>
                  <a:gd name="T3" fmla="*/ 14 h 85"/>
                  <a:gd name="T4" fmla="*/ 3 w 174"/>
                  <a:gd name="T5" fmla="*/ 12 h 85"/>
                  <a:gd name="T6" fmla="*/ 11 w 174"/>
                  <a:gd name="T7" fmla="*/ 9 h 85"/>
                  <a:gd name="T8" fmla="*/ 22 w 174"/>
                  <a:gd name="T9" fmla="*/ 7 h 85"/>
                  <a:gd name="T10" fmla="*/ 43 w 174"/>
                  <a:gd name="T11" fmla="*/ 6 h 85"/>
                  <a:gd name="T12" fmla="*/ 69 w 174"/>
                  <a:gd name="T13" fmla="*/ 10 h 85"/>
                  <a:gd name="T14" fmla="*/ 81 w 174"/>
                  <a:gd name="T15" fmla="*/ 4 h 85"/>
                  <a:gd name="T16" fmla="*/ 90 w 174"/>
                  <a:gd name="T17" fmla="*/ 0 h 85"/>
                  <a:gd name="T18" fmla="*/ 92 w 174"/>
                  <a:gd name="T19" fmla="*/ 0 h 85"/>
                  <a:gd name="T20" fmla="*/ 95 w 174"/>
                  <a:gd name="T21" fmla="*/ 4 h 85"/>
                  <a:gd name="T22" fmla="*/ 102 w 174"/>
                  <a:gd name="T23" fmla="*/ 16 h 85"/>
                  <a:gd name="T24" fmla="*/ 104 w 174"/>
                  <a:gd name="T25" fmla="*/ 19 h 85"/>
                  <a:gd name="T26" fmla="*/ 103 w 174"/>
                  <a:gd name="T27" fmla="*/ 20 h 85"/>
                  <a:gd name="T28" fmla="*/ 99 w 174"/>
                  <a:gd name="T29" fmla="*/ 24 h 85"/>
                  <a:gd name="T30" fmla="*/ 106 w 174"/>
                  <a:gd name="T31" fmla="*/ 28 h 85"/>
                  <a:gd name="T32" fmla="*/ 119 w 174"/>
                  <a:gd name="T33" fmla="*/ 34 h 85"/>
                  <a:gd name="T34" fmla="*/ 129 w 174"/>
                  <a:gd name="T35" fmla="*/ 35 h 85"/>
                  <a:gd name="T36" fmla="*/ 133 w 174"/>
                  <a:gd name="T37" fmla="*/ 36 h 85"/>
                  <a:gd name="T38" fmla="*/ 136 w 174"/>
                  <a:gd name="T39" fmla="*/ 39 h 85"/>
                  <a:gd name="T40" fmla="*/ 131 w 174"/>
                  <a:gd name="T41" fmla="*/ 39 h 85"/>
                  <a:gd name="T42" fmla="*/ 134 w 174"/>
                  <a:gd name="T43" fmla="*/ 43 h 85"/>
                  <a:gd name="T44" fmla="*/ 140 w 174"/>
                  <a:gd name="T45" fmla="*/ 44 h 85"/>
                  <a:gd name="T46" fmla="*/ 148 w 174"/>
                  <a:gd name="T47" fmla="*/ 44 h 85"/>
                  <a:gd name="T48" fmla="*/ 163 w 174"/>
                  <a:gd name="T49" fmla="*/ 40 h 85"/>
                  <a:gd name="T50" fmla="*/ 171 w 174"/>
                  <a:gd name="T51" fmla="*/ 40 h 85"/>
                  <a:gd name="T52" fmla="*/ 172 w 174"/>
                  <a:gd name="T53" fmla="*/ 42 h 85"/>
                  <a:gd name="T54" fmla="*/ 165 w 174"/>
                  <a:gd name="T55" fmla="*/ 53 h 85"/>
                  <a:gd name="T56" fmla="*/ 161 w 174"/>
                  <a:gd name="T57" fmla="*/ 62 h 85"/>
                  <a:gd name="T58" fmla="*/ 162 w 174"/>
                  <a:gd name="T59" fmla="*/ 78 h 85"/>
                  <a:gd name="T60" fmla="*/ 161 w 174"/>
                  <a:gd name="T61" fmla="*/ 84 h 85"/>
                  <a:gd name="T62" fmla="*/ 158 w 174"/>
                  <a:gd name="T63" fmla="*/ 82 h 85"/>
                  <a:gd name="T64" fmla="*/ 149 w 174"/>
                  <a:gd name="T65" fmla="*/ 71 h 85"/>
                  <a:gd name="T66" fmla="*/ 141 w 174"/>
                  <a:gd name="T67" fmla="*/ 63 h 85"/>
                  <a:gd name="T68" fmla="*/ 134 w 174"/>
                  <a:gd name="T69" fmla="*/ 60 h 85"/>
                  <a:gd name="T70" fmla="*/ 127 w 174"/>
                  <a:gd name="T71" fmla="*/ 59 h 85"/>
                  <a:gd name="T72" fmla="*/ 129 w 174"/>
                  <a:gd name="T73" fmla="*/ 63 h 85"/>
                  <a:gd name="T74" fmla="*/ 127 w 174"/>
                  <a:gd name="T75" fmla="*/ 69 h 85"/>
                  <a:gd name="T76" fmla="*/ 123 w 174"/>
                  <a:gd name="T77" fmla="*/ 79 h 85"/>
                  <a:gd name="T78" fmla="*/ 120 w 174"/>
                  <a:gd name="T79" fmla="*/ 79 h 85"/>
                  <a:gd name="T80" fmla="*/ 116 w 174"/>
                  <a:gd name="T81" fmla="*/ 73 h 85"/>
                  <a:gd name="T82" fmla="*/ 110 w 174"/>
                  <a:gd name="T83" fmla="*/ 64 h 85"/>
                  <a:gd name="T84" fmla="*/ 96 w 174"/>
                  <a:gd name="T85" fmla="*/ 62 h 85"/>
                  <a:gd name="T86" fmla="*/ 90 w 174"/>
                  <a:gd name="T87" fmla="*/ 63 h 85"/>
                  <a:gd name="T88" fmla="*/ 92 w 174"/>
                  <a:gd name="T89" fmla="*/ 66 h 85"/>
                  <a:gd name="T90" fmla="*/ 91 w 174"/>
                  <a:gd name="T91" fmla="*/ 74 h 85"/>
                  <a:gd name="T92" fmla="*/ 88 w 174"/>
                  <a:gd name="T93" fmla="*/ 77 h 85"/>
                  <a:gd name="T94" fmla="*/ 87 w 174"/>
                  <a:gd name="T95" fmla="*/ 77 h 85"/>
                  <a:gd name="T96" fmla="*/ 83 w 174"/>
                  <a:gd name="T97" fmla="*/ 72 h 85"/>
                  <a:gd name="T98" fmla="*/ 78 w 174"/>
                  <a:gd name="T99" fmla="*/ 62 h 85"/>
                  <a:gd name="T100" fmla="*/ 56 w 174"/>
                  <a:gd name="T101" fmla="*/ 55 h 85"/>
                  <a:gd name="T102" fmla="*/ 33 w 174"/>
                  <a:gd name="T103" fmla="*/ 45 h 85"/>
                  <a:gd name="T104" fmla="*/ 15 w 174"/>
                  <a:gd name="T105" fmla="*/ 34 h 85"/>
                  <a:gd name="T106" fmla="*/ 4 w 174"/>
                  <a:gd name="T107" fmla="*/ 27 h 85"/>
                  <a:gd name="T108" fmla="*/ 0 w 174"/>
                  <a:gd name="T109" fmla="*/ 21 h 85"/>
                  <a:gd name="T110" fmla="*/ 0 w 174"/>
                  <a:gd name="T111" fmla="*/ 20 h 85"/>
                  <a:gd name="T112" fmla="*/ 4 w 174"/>
                  <a:gd name="T113" fmla="*/ 21 h 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85">
                    <a:moveTo>
                      <a:pt x="4" y="21"/>
                    </a:moveTo>
                    <a:lnTo>
                      <a:pt x="4" y="20"/>
                    </a:lnTo>
                    <a:lnTo>
                      <a:pt x="4" y="18"/>
                    </a:lnTo>
                    <a:lnTo>
                      <a:pt x="3" y="18"/>
                    </a:lnTo>
                    <a:lnTo>
                      <a:pt x="2" y="17"/>
                    </a:lnTo>
                    <a:lnTo>
                      <a:pt x="1" y="16"/>
                    </a:lnTo>
                    <a:lnTo>
                      <a:pt x="1" y="15"/>
                    </a:lnTo>
                    <a:lnTo>
                      <a:pt x="0" y="14"/>
                    </a:lnTo>
                    <a:lnTo>
                      <a:pt x="1" y="14"/>
                    </a:lnTo>
                    <a:lnTo>
                      <a:pt x="2" y="13"/>
                    </a:lnTo>
                    <a:lnTo>
                      <a:pt x="2" y="12"/>
                    </a:lnTo>
                    <a:lnTo>
                      <a:pt x="3" y="12"/>
                    </a:lnTo>
                    <a:lnTo>
                      <a:pt x="4" y="12"/>
                    </a:lnTo>
                    <a:lnTo>
                      <a:pt x="5" y="11"/>
                    </a:lnTo>
                    <a:lnTo>
                      <a:pt x="6" y="11"/>
                    </a:lnTo>
                    <a:lnTo>
                      <a:pt x="8" y="10"/>
                    </a:lnTo>
                    <a:lnTo>
                      <a:pt x="9" y="9"/>
                    </a:lnTo>
                    <a:lnTo>
                      <a:pt x="11" y="9"/>
                    </a:lnTo>
                    <a:lnTo>
                      <a:pt x="13" y="8"/>
                    </a:lnTo>
                    <a:lnTo>
                      <a:pt x="15" y="8"/>
                    </a:lnTo>
                    <a:lnTo>
                      <a:pt x="17" y="8"/>
                    </a:lnTo>
                    <a:lnTo>
                      <a:pt x="18" y="7"/>
                    </a:lnTo>
                    <a:lnTo>
                      <a:pt x="20" y="7"/>
                    </a:lnTo>
                    <a:lnTo>
                      <a:pt x="22" y="7"/>
                    </a:lnTo>
                    <a:lnTo>
                      <a:pt x="25" y="7"/>
                    </a:lnTo>
                    <a:lnTo>
                      <a:pt x="27" y="7"/>
                    </a:lnTo>
                    <a:lnTo>
                      <a:pt x="29" y="7"/>
                    </a:lnTo>
                    <a:lnTo>
                      <a:pt x="33" y="7"/>
                    </a:lnTo>
                    <a:lnTo>
                      <a:pt x="38" y="6"/>
                    </a:lnTo>
                    <a:lnTo>
                      <a:pt x="43" y="6"/>
                    </a:lnTo>
                    <a:lnTo>
                      <a:pt x="47" y="7"/>
                    </a:lnTo>
                    <a:lnTo>
                      <a:pt x="51" y="7"/>
                    </a:lnTo>
                    <a:lnTo>
                      <a:pt x="56" y="7"/>
                    </a:lnTo>
                    <a:lnTo>
                      <a:pt x="60" y="8"/>
                    </a:lnTo>
                    <a:lnTo>
                      <a:pt x="65" y="9"/>
                    </a:lnTo>
                    <a:lnTo>
                      <a:pt x="69" y="10"/>
                    </a:lnTo>
                    <a:lnTo>
                      <a:pt x="73" y="11"/>
                    </a:lnTo>
                    <a:lnTo>
                      <a:pt x="74" y="9"/>
                    </a:lnTo>
                    <a:lnTo>
                      <a:pt x="76" y="8"/>
                    </a:lnTo>
                    <a:lnTo>
                      <a:pt x="78" y="6"/>
                    </a:lnTo>
                    <a:lnTo>
                      <a:pt x="80" y="6"/>
                    </a:lnTo>
                    <a:lnTo>
                      <a:pt x="81" y="4"/>
                    </a:lnTo>
                    <a:lnTo>
                      <a:pt x="83" y="3"/>
                    </a:lnTo>
                    <a:lnTo>
                      <a:pt x="85" y="2"/>
                    </a:lnTo>
                    <a:lnTo>
                      <a:pt x="86" y="1"/>
                    </a:lnTo>
                    <a:lnTo>
                      <a:pt x="88" y="0"/>
                    </a:lnTo>
                    <a:lnTo>
                      <a:pt x="89" y="0"/>
                    </a:lnTo>
                    <a:lnTo>
                      <a:pt x="90" y="0"/>
                    </a:lnTo>
                    <a:lnTo>
                      <a:pt x="91" y="0"/>
                    </a:lnTo>
                    <a:lnTo>
                      <a:pt x="92" y="0"/>
                    </a:lnTo>
                    <a:lnTo>
                      <a:pt x="93" y="0"/>
                    </a:lnTo>
                    <a:lnTo>
                      <a:pt x="94" y="1"/>
                    </a:lnTo>
                    <a:lnTo>
                      <a:pt x="95" y="4"/>
                    </a:lnTo>
                    <a:lnTo>
                      <a:pt x="96" y="5"/>
                    </a:lnTo>
                    <a:lnTo>
                      <a:pt x="97" y="7"/>
                    </a:lnTo>
                    <a:lnTo>
                      <a:pt x="98" y="9"/>
                    </a:lnTo>
                    <a:lnTo>
                      <a:pt x="99" y="10"/>
                    </a:lnTo>
                    <a:lnTo>
                      <a:pt x="100" y="13"/>
                    </a:lnTo>
                    <a:lnTo>
                      <a:pt x="102" y="16"/>
                    </a:lnTo>
                    <a:lnTo>
                      <a:pt x="103" y="17"/>
                    </a:lnTo>
                    <a:lnTo>
                      <a:pt x="104" y="18"/>
                    </a:lnTo>
                    <a:lnTo>
                      <a:pt x="104" y="19"/>
                    </a:lnTo>
                    <a:lnTo>
                      <a:pt x="103" y="19"/>
                    </a:lnTo>
                    <a:lnTo>
                      <a:pt x="103" y="20"/>
                    </a:lnTo>
                    <a:lnTo>
                      <a:pt x="102" y="21"/>
                    </a:lnTo>
                    <a:lnTo>
                      <a:pt x="101" y="22"/>
                    </a:lnTo>
                    <a:lnTo>
                      <a:pt x="99" y="23"/>
                    </a:lnTo>
                    <a:lnTo>
                      <a:pt x="99" y="22"/>
                    </a:lnTo>
                    <a:lnTo>
                      <a:pt x="99" y="24"/>
                    </a:lnTo>
                    <a:lnTo>
                      <a:pt x="102" y="25"/>
                    </a:lnTo>
                    <a:lnTo>
                      <a:pt x="104" y="26"/>
                    </a:lnTo>
                    <a:lnTo>
                      <a:pt x="106" y="28"/>
                    </a:lnTo>
                    <a:lnTo>
                      <a:pt x="109" y="29"/>
                    </a:lnTo>
                    <a:lnTo>
                      <a:pt x="111" y="30"/>
                    </a:lnTo>
                    <a:lnTo>
                      <a:pt x="114" y="32"/>
                    </a:lnTo>
                    <a:lnTo>
                      <a:pt x="116" y="33"/>
                    </a:lnTo>
                    <a:lnTo>
                      <a:pt x="118" y="33"/>
                    </a:lnTo>
                    <a:lnTo>
                      <a:pt x="119" y="34"/>
                    </a:lnTo>
                    <a:lnTo>
                      <a:pt x="121" y="34"/>
                    </a:lnTo>
                    <a:lnTo>
                      <a:pt x="121" y="35"/>
                    </a:lnTo>
                    <a:lnTo>
                      <a:pt x="122" y="35"/>
                    </a:lnTo>
                    <a:lnTo>
                      <a:pt x="125" y="35"/>
                    </a:lnTo>
                    <a:lnTo>
                      <a:pt x="127" y="34"/>
                    </a:lnTo>
                    <a:lnTo>
                      <a:pt x="129" y="35"/>
                    </a:lnTo>
                    <a:lnTo>
                      <a:pt x="130" y="35"/>
                    </a:lnTo>
                    <a:lnTo>
                      <a:pt x="131" y="35"/>
                    </a:lnTo>
                    <a:lnTo>
                      <a:pt x="132" y="36"/>
                    </a:lnTo>
                    <a:lnTo>
                      <a:pt x="133" y="36"/>
                    </a:lnTo>
                    <a:lnTo>
                      <a:pt x="134" y="38"/>
                    </a:lnTo>
                    <a:lnTo>
                      <a:pt x="135" y="38"/>
                    </a:lnTo>
                    <a:lnTo>
                      <a:pt x="136" y="38"/>
                    </a:lnTo>
                    <a:lnTo>
                      <a:pt x="135" y="38"/>
                    </a:lnTo>
                    <a:lnTo>
                      <a:pt x="136" y="39"/>
                    </a:lnTo>
                    <a:lnTo>
                      <a:pt x="135" y="39"/>
                    </a:lnTo>
                    <a:lnTo>
                      <a:pt x="134" y="39"/>
                    </a:lnTo>
                    <a:lnTo>
                      <a:pt x="133" y="39"/>
                    </a:lnTo>
                    <a:lnTo>
                      <a:pt x="132" y="39"/>
                    </a:lnTo>
                    <a:lnTo>
                      <a:pt x="131" y="39"/>
                    </a:lnTo>
                    <a:lnTo>
                      <a:pt x="130" y="39"/>
                    </a:lnTo>
                    <a:lnTo>
                      <a:pt x="129" y="40"/>
                    </a:lnTo>
                    <a:lnTo>
                      <a:pt x="132" y="41"/>
                    </a:lnTo>
                    <a:lnTo>
                      <a:pt x="133" y="41"/>
                    </a:lnTo>
                    <a:lnTo>
                      <a:pt x="134" y="43"/>
                    </a:lnTo>
                    <a:lnTo>
                      <a:pt x="136" y="43"/>
                    </a:lnTo>
                    <a:lnTo>
                      <a:pt x="135" y="43"/>
                    </a:lnTo>
                    <a:lnTo>
                      <a:pt x="137" y="43"/>
                    </a:lnTo>
                    <a:lnTo>
                      <a:pt x="137" y="44"/>
                    </a:lnTo>
                    <a:lnTo>
                      <a:pt x="138" y="44"/>
                    </a:lnTo>
                    <a:lnTo>
                      <a:pt x="140" y="44"/>
                    </a:lnTo>
                    <a:lnTo>
                      <a:pt x="141" y="45"/>
                    </a:lnTo>
                    <a:lnTo>
                      <a:pt x="142" y="44"/>
                    </a:lnTo>
                    <a:lnTo>
                      <a:pt x="144" y="45"/>
                    </a:lnTo>
                    <a:lnTo>
                      <a:pt x="145" y="44"/>
                    </a:lnTo>
                    <a:lnTo>
                      <a:pt x="146" y="44"/>
                    </a:lnTo>
                    <a:lnTo>
                      <a:pt x="148" y="44"/>
                    </a:lnTo>
                    <a:lnTo>
                      <a:pt x="151" y="42"/>
                    </a:lnTo>
                    <a:lnTo>
                      <a:pt x="153" y="42"/>
                    </a:lnTo>
                    <a:lnTo>
                      <a:pt x="156" y="42"/>
                    </a:lnTo>
                    <a:lnTo>
                      <a:pt x="158" y="41"/>
                    </a:lnTo>
                    <a:lnTo>
                      <a:pt x="161" y="40"/>
                    </a:lnTo>
                    <a:lnTo>
                      <a:pt x="163" y="40"/>
                    </a:lnTo>
                    <a:lnTo>
                      <a:pt x="165" y="39"/>
                    </a:lnTo>
                    <a:lnTo>
                      <a:pt x="167" y="39"/>
                    </a:lnTo>
                    <a:lnTo>
                      <a:pt x="168" y="39"/>
                    </a:lnTo>
                    <a:lnTo>
                      <a:pt x="169" y="39"/>
                    </a:lnTo>
                    <a:lnTo>
                      <a:pt x="171" y="40"/>
                    </a:lnTo>
                    <a:lnTo>
                      <a:pt x="172" y="40"/>
                    </a:lnTo>
                    <a:lnTo>
                      <a:pt x="173" y="41"/>
                    </a:lnTo>
                    <a:lnTo>
                      <a:pt x="173" y="42"/>
                    </a:lnTo>
                    <a:lnTo>
                      <a:pt x="172" y="42"/>
                    </a:lnTo>
                    <a:lnTo>
                      <a:pt x="172" y="43"/>
                    </a:lnTo>
                    <a:lnTo>
                      <a:pt x="170" y="45"/>
                    </a:lnTo>
                    <a:lnTo>
                      <a:pt x="169" y="46"/>
                    </a:lnTo>
                    <a:lnTo>
                      <a:pt x="168" y="49"/>
                    </a:lnTo>
                    <a:lnTo>
                      <a:pt x="166" y="51"/>
                    </a:lnTo>
                    <a:lnTo>
                      <a:pt x="165" y="53"/>
                    </a:lnTo>
                    <a:lnTo>
                      <a:pt x="163" y="55"/>
                    </a:lnTo>
                    <a:lnTo>
                      <a:pt x="163" y="56"/>
                    </a:lnTo>
                    <a:lnTo>
                      <a:pt x="162" y="57"/>
                    </a:lnTo>
                    <a:lnTo>
                      <a:pt x="162" y="59"/>
                    </a:lnTo>
                    <a:lnTo>
                      <a:pt x="161" y="60"/>
                    </a:lnTo>
                    <a:lnTo>
                      <a:pt x="161" y="62"/>
                    </a:lnTo>
                    <a:lnTo>
                      <a:pt x="161" y="65"/>
                    </a:lnTo>
                    <a:lnTo>
                      <a:pt x="161" y="67"/>
                    </a:lnTo>
                    <a:lnTo>
                      <a:pt x="161" y="70"/>
                    </a:lnTo>
                    <a:lnTo>
                      <a:pt x="161" y="72"/>
                    </a:lnTo>
                    <a:lnTo>
                      <a:pt x="162" y="76"/>
                    </a:lnTo>
                    <a:lnTo>
                      <a:pt x="162" y="78"/>
                    </a:lnTo>
                    <a:lnTo>
                      <a:pt x="161" y="81"/>
                    </a:lnTo>
                    <a:lnTo>
                      <a:pt x="161" y="82"/>
                    </a:lnTo>
                    <a:lnTo>
                      <a:pt x="161" y="83"/>
                    </a:lnTo>
                    <a:lnTo>
                      <a:pt x="161" y="84"/>
                    </a:lnTo>
                    <a:lnTo>
                      <a:pt x="160" y="83"/>
                    </a:lnTo>
                    <a:lnTo>
                      <a:pt x="158" y="83"/>
                    </a:lnTo>
                    <a:lnTo>
                      <a:pt x="158" y="82"/>
                    </a:lnTo>
                    <a:lnTo>
                      <a:pt x="156" y="82"/>
                    </a:lnTo>
                    <a:lnTo>
                      <a:pt x="156" y="80"/>
                    </a:lnTo>
                    <a:lnTo>
                      <a:pt x="155" y="80"/>
                    </a:lnTo>
                    <a:lnTo>
                      <a:pt x="153" y="78"/>
                    </a:lnTo>
                    <a:lnTo>
                      <a:pt x="151" y="76"/>
                    </a:lnTo>
                    <a:lnTo>
                      <a:pt x="149" y="71"/>
                    </a:lnTo>
                    <a:lnTo>
                      <a:pt x="145" y="67"/>
                    </a:lnTo>
                    <a:lnTo>
                      <a:pt x="144" y="67"/>
                    </a:lnTo>
                    <a:lnTo>
                      <a:pt x="143" y="66"/>
                    </a:lnTo>
                    <a:lnTo>
                      <a:pt x="142" y="64"/>
                    </a:lnTo>
                    <a:lnTo>
                      <a:pt x="141" y="63"/>
                    </a:lnTo>
                    <a:lnTo>
                      <a:pt x="140" y="63"/>
                    </a:lnTo>
                    <a:lnTo>
                      <a:pt x="139" y="62"/>
                    </a:lnTo>
                    <a:lnTo>
                      <a:pt x="137" y="61"/>
                    </a:lnTo>
                    <a:lnTo>
                      <a:pt x="135" y="60"/>
                    </a:lnTo>
                    <a:lnTo>
                      <a:pt x="134" y="60"/>
                    </a:lnTo>
                    <a:lnTo>
                      <a:pt x="133" y="59"/>
                    </a:lnTo>
                    <a:lnTo>
                      <a:pt x="132" y="59"/>
                    </a:lnTo>
                    <a:lnTo>
                      <a:pt x="130" y="58"/>
                    </a:lnTo>
                    <a:lnTo>
                      <a:pt x="128" y="59"/>
                    </a:lnTo>
                    <a:lnTo>
                      <a:pt x="126" y="59"/>
                    </a:lnTo>
                    <a:lnTo>
                      <a:pt x="127" y="59"/>
                    </a:lnTo>
                    <a:lnTo>
                      <a:pt x="127" y="60"/>
                    </a:lnTo>
                    <a:lnTo>
                      <a:pt x="128" y="60"/>
                    </a:lnTo>
                    <a:lnTo>
                      <a:pt x="128" y="61"/>
                    </a:lnTo>
                    <a:lnTo>
                      <a:pt x="129" y="62"/>
                    </a:lnTo>
                    <a:lnTo>
                      <a:pt x="129" y="63"/>
                    </a:lnTo>
                    <a:lnTo>
                      <a:pt x="128" y="64"/>
                    </a:lnTo>
                    <a:lnTo>
                      <a:pt x="129" y="65"/>
                    </a:lnTo>
                    <a:lnTo>
                      <a:pt x="128" y="67"/>
                    </a:lnTo>
                    <a:lnTo>
                      <a:pt x="127" y="69"/>
                    </a:lnTo>
                    <a:lnTo>
                      <a:pt x="127" y="71"/>
                    </a:lnTo>
                    <a:lnTo>
                      <a:pt x="127" y="73"/>
                    </a:lnTo>
                    <a:lnTo>
                      <a:pt x="126" y="75"/>
                    </a:lnTo>
                    <a:lnTo>
                      <a:pt x="125" y="77"/>
                    </a:lnTo>
                    <a:lnTo>
                      <a:pt x="124" y="77"/>
                    </a:lnTo>
                    <a:lnTo>
                      <a:pt x="123" y="79"/>
                    </a:lnTo>
                    <a:lnTo>
                      <a:pt x="122" y="80"/>
                    </a:lnTo>
                    <a:lnTo>
                      <a:pt x="122" y="79"/>
                    </a:lnTo>
                    <a:lnTo>
                      <a:pt x="121" y="79"/>
                    </a:lnTo>
                    <a:lnTo>
                      <a:pt x="120" y="79"/>
                    </a:lnTo>
                    <a:lnTo>
                      <a:pt x="119" y="78"/>
                    </a:lnTo>
                    <a:lnTo>
                      <a:pt x="118" y="78"/>
                    </a:lnTo>
                    <a:lnTo>
                      <a:pt x="117" y="76"/>
                    </a:lnTo>
                    <a:lnTo>
                      <a:pt x="115" y="74"/>
                    </a:lnTo>
                    <a:lnTo>
                      <a:pt x="116" y="73"/>
                    </a:lnTo>
                    <a:lnTo>
                      <a:pt x="114" y="72"/>
                    </a:lnTo>
                    <a:lnTo>
                      <a:pt x="113" y="70"/>
                    </a:lnTo>
                    <a:lnTo>
                      <a:pt x="111" y="67"/>
                    </a:lnTo>
                    <a:lnTo>
                      <a:pt x="110" y="66"/>
                    </a:lnTo>
                    <a:lnTo>
                      <a:pt x="110" y="65"/>
                    </a:lnTo>
                    <a:lnTo>
                      <a:pt x="110" y="64"/>
                    </a:lnTo>
                    <a:lnTo>
                      <a:pt x="108" y="64"/>
                    </a:lnTo>
                    <a:lnTo>
                      <a:pt x="106" y="64"/>
                    </a:lnTo>
                    <a:lnTo>
                      <a:pt x="104" y="62"/>
                    </a:lnTo>
                    <a:lnTo>
                      <a:pt x="101" y="63"/>
                    </a:lnTo>
                    <a:lnTo>
                      <a:pt x="98" y="62"/>
                    </a:lnTo>
                    <a:lnTo>
                      <a:pt x="96" y="62"/>
                    </a:lnTo>
                    <a:lnTo>
                      <a:pt x="93" y="61"/>
                    </a:lnTo>
                    <a:lnTo>
                      <a:pt x="90" y="61"/>
                    </a:lnTo>
                    <a:lnTo>
                      <a:pt x="88" y="60"/>
                    </a:lnTo>
                    <a:lnTo>
                      <a:pt x="88" y="61"/>
                    </a:lnTo>
                    <a:lnTo>
                      <a:pt x="89" y="62"/>
                    </a:lnTo>
                    <a:lnTo>
                      <a:pt x="90" y="63"/>
                    </a:lnTo>
                    <a:lnTo>
                      <a:pt x="90" y="64"/>
                    </a:lnTo>
                    <a:lnTo>
                      <a:pt x="91" y="64"/>
                    </a:lnTo>
                    <a:lnTo>
                      <a:pt x="92" y="65"/>
                    </a:lnTo>
                    <a:lnTo>
                      <a:pt x="92" y="66"/>
                    </a:lnTo>
                    <a:lnTo>
                      <a:pt x="92" y="67"/>
                    </a:lnTo>
                    <a:lnTo>
                      <a:pt x="92" y="69"/>
                    </a:lnTo>
                    <a:lnTo>
                      <a:pt x="92" y="71"/>
                    </a:lnTo>
                    <a:lnTo>
                      <a:pt x="91" y="72"/>
                    </a:lnTo>
                    <a:lnTo>
                      <a:pt x="91" y="74"/>
                    </a:lnTo>
                    <a:lnTo>
                      <a:pt x="90" y="74"/>
                    </a:lnTo>
                    <a:lnTo>
                      <a:pt x="90" y="75"/>
                    </a:lnTo>
                    <a:lnTo>
                      <a:pt x="90" y="76"/>
                    </a:lnTo>
                    <a:lnTo>
                      <a:pt x="89" y="77"/>
                    </a:lnTo>
                    <a:lnTo>
                      <a:pt x="88" y="77"/>
                    </a:lnTo>
                    <a:lnTo>
                      <a:pt x="87" y="77"/>
                    </a:lnTo>
                    <a:lnTo>
                      <a:pt x="87" y="78"/>
                    </a:lnTo>
                    <a:lnTo>
                      <a:pt x="87" y="77"/>
                    </a:lnTo>
                    <a:lnTo>
                      <a:pt x="86" y="77"/>
                    </a:lnTo>
                    <a:lnTo>
                      <a:pt x="84" y="76"/>
                    </a:lnTo>
                    <a:lnTo>
                      <a:pt x="84" y="75"/>
                    </a:lnTo>
                    <a:lnTo>
                      <a:pt x="83" y="73"/>
                    </a:lnTo>
                    <a:lnTo>
                      <a:pt x="83" y="72"/>
                    </a:lnTo>
                    <a:lnTo>
                      <a:pt x="82" y="72"/>
                    </a:lnTo>
                    <a:lnTo>
                      <a:pt x="81" y="70"/>
                    </a:lnTo>
                    <a:lnTo>
                      <a:pt x="81" y="69"/>
                    </a:lnTo>
                    <a:lnTo>
                      <a:pt x="80" y="67"/>
                    </a:lnTo>
                    <a:lnTo>
                      <a:pt x="78" y="65"/>
                    </a:lnTo>
                    <a:lnTo>
                      <a:pt x="78" y="62"/>
                    </a:lnTo>
                    <a:lnTo>
                      <a:pt x="77" y="59"/>
                    </a:lnTo>
                    <a:lnTo>
                      <a:pt x="73" y="59"/>
                    </a:lnTo>
                    <a:lnTo>
                      <a:pt x="69" y="58"/>
                    </a:lnTo>
                    <a:lnTo>
                      <a:pt x="65" y="57"/>
                    </a:lnTo>
                    <a:lnTo>
                      <a:pt x="61" y="56"/>
                    </a:lnTo>
                    <a:lnTo>
                      <a:pt x="56" y="55"/>
                    </a:lnTo>
                    <a:lnTo>
                      <a:pt x="52" y="53"/>
                    </a:lnTo>
                    <a:lnTo>
                      <a:pt x="49" y="52"/>
                    </a:lnTo>
                    <a:lnTo>
                      <a:pt x="45" y="50"/>
                    </a:lnTo>
                    <a:lnTo>
                      <a:pt x="40" y="49"/>
                    </a:lnTo>
                    <a:lnTo>
                      <a:pt x="36" y="47"/>
                    </a:lnTo>
                    <a:lnTo>
                      <a:pt x="33" y="45"/>
                    </a:lnTo>
                    <a:lnTo>
                      <a:pt x="30" y="43"/>
                    </a:lnTo>
                    <a:lnTo>
                      <a:pt x="27" y="42"/>
                    </a:lnTo>
                    <a:lnTo>
                      <a:pt x="23" y="40"/>
                    </a:lnTo>
                    <a:lnTo>
                      <a:pt x="20" y="37"/>
                    </a:lnTo>
                    <a:lnTo>
                      <a:pt x="16" y="35"/>
                    </a:lnTo>
                    <a:lnTo>
                      <a:pt x="15" y="34"/>
                    </a:lnTo>
                    <a:lnTo>
                      <a:pt x="12" y="32"/>
                    </a:lnTo>
                    <a:lnTo>
                      <a:pt x="10" y="31"/>
                    </a:lnTo>
                    <a:lnTo>
                      <a:pt x="8" y="30"/>
                    </a:lnTo>
                    <a:lnTo>
                      <a:pt x="7" y="28"/>
                    </a:lnTo>
                    <a:lnTo>
                      <a:pt x="6" y="28"/>
                    </a:lnTo>
                    <a:lnTo>
                      <a:pt x="4" y="27"/>
                    </a:lnTo>
                    <a:lnTo>
                      <a:pt x="3" y="26"/>
                    </a:lnTo>
                    <a:lnTo>
                      <a:pt x="3" y="24"/>
                    </a:lnTo>
                    <a:lnTo>
                      <a:pt x="2" y="23"/>
                    </a:lnTo>
                    <a:lnTo>
                      <a:pt x="1" y="23"/>
                    </a:lnTo>
                    <a:lnTo>
                      <a:pt x="0" y="22"/>
                    </a:lnTo>
                    <a:lnTo>
                      <a:pt x="0" y="21"/>
                    </a:lnTo>
                    <a:lnTo>
                      <a:pt x="0" y="20"/>
                    </a:lnTo>
                    <a:lnTo>
                      <a:pt x="1" y="20"/>
                    </a:lnTo>
                    <a:lnTo>
                      <a:pt x="3" y="21"/>
                    </a:lnTo>
                    <a:lnTo>
                      <a:pt x="3" y="20"/>
                    </a:lnTo>
                    <a:lnTo>
                      <a:pt x="4" y="21"/>
                    </a:lnTo>
                  </a:path>
                </a:pathLst>
              </a:custGeom>
              <a:solidFill>
                <a:srgbClr val="00FFCC"/>
              </a:solidFill>
              <a:ln w="12700" cap="rnd" cmpd="sng">
                <a:solidFill>
                  <a:srgbClr val="000099"/>
                </a:solidFill>
                <a:prstDash val="solid"/>
                <a:round/>
                <a:headEnd/>
                <a:tailEnd/>
              </a:ln>
              <a:effectLst/>
            </p:spPr>
            <p:txBody>
              <a:bodyPr/>
              <a:lstStyle/>
              <a:p>
                <a:endParaRPr lang="en-US"/>
              </a:p>
            </p:txBody>
          </p:sp>
          <p:sp>
            <p:nvSpPr>
              <p:cNvPr id="7195" name="Oval 153"/>
              <p:cNvSpPr>
                <a:spLocks noChangeAspect="1" noChangeArrowheads="1"/>
              </p:cNvSpPr>
              <p:nvPr/>
            </p:nvSpPr>
            <p:spPr bwMode="auto">
              <a:xfrm rot="660000">
                <a:off x="1303" y="3209"/>
                <a:ext cx="8" cy="8"/>
              </a:xfrm>
              <a:prstGeom prst="ellipse">
                <a:avLst/>
              </a:prstGeom>
              <a:solidFill>
                <a:srgbClr val="00FFCC"/>
              </a:solidFill>
              <a:ln w="12700">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7193" name="AutoShape 154"/>
            <p:cNvSpPr>
              <a:spLocks noChangeAspect="1" noChangeArrowheads="1"/>
            </p:cNvSpPr>
            <p:nvPr/>
          </p:nvSpPr>
          <p:spPr bwMode="auto">
            <a:xfrm>
              <a:off x="1609" y="3985"/>
              <a:ext cx="24" cy="25"/>
            </a:xfrm>
            <a:prstGeom prst="flowChartSummingJunction">
              <a:avLst/>
            </a:prstGeom>
            <a:solidFill>
              <a:schemeClr val="accent1"/>
            </a:solidFill>
            <a:ln w="9525">
              <a:solidFill>
                <a:srgbClr val="0000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sp>
        <p:nvSpPr>
          <p:cNvPr id="64667" name="Text Box 155"/>
          <p:cNvSpPr txBox="1">
            <a:spLocks noChangeArrowheads="1"/>
          </p:cNvSpPr>
          <p:nvPr/>
        </p:nvSpPr>
        <p:spPr bwMode="auto">
          <a:xfrm>
            <a:off x="0" y="6461125"/>
            <a:ext cx="9144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defRPr/>
            </a:pPr>
            <a:r>
              <a:rPr lang="en-US" sz="2000" b="1" smtClean="0">
                <a:solidFill>
                  <a:srgbClr val="FF3300"/>
                </a:solidFill>
                <a:effectLst>
                  <a:outerShdw blurRad="38100" dist="38100" dir="2700000" algn="tl">
                    <a:srgbClr val="000000"/>
                  </a:outerShdw>
                </a:effectLst>
              </a:rPr>
              <a:t>Fish kill data base: http://www.esb.enr.state.nc.us:80/Fishkill/fishkillmain.htm</a:t>
            </a:r>
          </a:p>
        </p:txBody>
      </p:sp>
      <p:sp>
        <p:nvSpPr>
          <p:cNvPr id="2" name="Oval 1"/>
          <p:cNvSpPr/>
          <p:nvPr/>
        </p:nvSpPr>
        <p:spPr>
          <a:xfrm>
            <a:off x="2743200" y="3549650"/>
            <a:ext cx="914400" cy="21653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 name="Oval 156"/>
          <p:cNvSpPr/>
          <p:nvPr/>
        </p:nvSpPr>
        <p:spPr>
          <a:xfrm>
            <a:off x="1752600" y="3549650"/>
            <a:ext cx="914400" cy="21653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 name="Oval 157"/>
          <p:cNvSpPr/>
          <p:nvPr/>
        </p:nvSpPr>
        <p:spPr>
          <a:xfrm>
            <a:off x="6096000" y="3124200"/>
            <a:ext cx="1219200" cy="2438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59" name="Group 6"/>
          <p:cNvGrpSpPr>
            <a:grpSpLocks/>
          </p:cNvGrpSpPr>
          <p:nvPr/>
        </p:nvGrpSpPr>
        <p:grpSpPr bwMode="auto">
          <a:xfrm>
            <a:off x="1905000" y="6019800"/>
            <a:ext cx="838200" cy="685800"/>
            <a:chOff x="1016" y="1516"/>
            <a:chExt cx="1164" cy="1164"/>
          </a:xfrm>
        </p:grpSpPr>
        <p:pic>
          <p:nvPicPr>
            <p:cNvPr id="13346" name="Picture 7" descr="spinning_hurricane"/>
            <p:cNvPicPr>
              <a:picLocks noChangeAspect="1" noChangeArrowheads="1" noCrop="1"/>
            </p:cNvPicPr>
            <p:nvPr/>
          </p:nvPicPr>
          <p:blipFill>
            <a:blip r:embed="rId3" cstate="print"/>
            <a:srcRect/>
            <a:stretch>
              <a:fillRect/>
            </a:stretch>
          </p:blipFill>
          <p:spPr bwMode="auto">
            <a:xfrm>
              <a:off x="1016" y="1516"/>
              <a:ext cx="1164" cy="1164"/>
            </a:xfrm>
            <a:prstGeom prst="rect">
              <a:avLst/>
            </a:prstGeom>
            <a:noFill/>
            <a:ln w="9525">
              <a:noFill/>
              <a:miter lim="800000"/>
              <a:headEnd/>
              <a:tailEnd/>
            </a:ln>
          </p:spPr>
        </p:pic>
        <p:sp>
          <p:nvSpPr>
            <p:cNvPr id="13347" name="Oval 8"/>
            <p:cNvSpPr>
              <a:spLocks noChangeArrowheads="1"/>
            </p:cNvSpPr>
            <p:nvPr/>
          </p:nvSpPr>
          <p:spPr bwMode="auto">
            <a:xfrm>
              <a:off x="1529" y="2016"/>
              <a:ext cx="144" cy="144"/>
            </a:xfrm>
            <a:prstGeom prst="ellipse">
              <a:avLst/>
            </a:prstGeom>
            <a:solidFill>
              <a:schemeClr val="bg1"/>
            </a:solidFill>
            <a:ln w="9525">
              <a:noFill/>
              <a:round/>
              <a:headEnd/>
              <a:tailEnd/>
            </a:ln>
          </p:spPr>
          <p:txBody>
            <a:bodyPr wrap="none" anchor="ctr"/>
            <a:lstStyle/>
            <a:p>
              <a:endParaRPr lang="en-US"/>
            </a:p>
          </p:txBody>
        </p:sp>
      </p:grpSp>
      <p:grpSp>
        <p:nvGrpSpPr>
          <p:cNvPr id="162" name="Group 6"/>
          <p:cNvGrpSpPr>
            <a:grpSpLocks/>
          </p:cNvGrpSpPr>
          <p:nvPr/>
        </p:nvGrpSpPr>
        <p:grpSpPr bwMode="auto">
          <a:xfrm>
            <a:off x="2819400" y="6019800"/>
            <a:ext cx="838200" cy="685800"/>
            <a:chOff x="1016" y="1516"/>
            <a:chExt cx="1164" cy="1164"/>
          </a:xfrm>
        </p:grpSpPr>
        <p:pic>
          <p:nvPicPr>
            <p:cNvPr id="13344" name="Picture 7" descr="spinning_hurricane"/>
            <p:cNvPicPr>
              <a:picLocks noChangeAspect="1" noChangeArrowheads="1" noCrop="1"/>
            </p:cNvPicPr>
            <p:nvPr/>
          </p:nvPicPr>
          <p:blipFill>
            <a:blip r:embed="rId3" cstate="print"/>
            <a:srcRect/>
            <a:stretch>
              <a:fillRect/>
            </a:stretch>
          </p:blipFill>
          <p:spPr bwMode="auto">
            <a:xfrm>
              <a:off x="1016" y="1516"/>
              <a:ext cx="1164" cy="1164"/>
            </a:xfrm>
            <a:prstGeom prst="rect">
              <a:avLst/>
            </a:prstGeom>
            <a:noFill/>
            <a:ln w="9525">
              <a:noFill/>
              <a:miter lim="800000"/>
              <a:headEnd/>
              <a:tailEnd/>
            </a:ln>
          </p:spPr>
        </p:pic>
        <p:sp>
          <p:nvSpPr>
            <p:cNvPr id="13345" name="Oval 8"/>
            <p:cNvSpPr>
              <a:spLocks noChangeArrowheads="1"/>
            </p:cNvSpPr>
            <p:nvPr/>
          </p:nvSpPr>
          <p:spPr bwMode="auto">
            <a:xfrm>
              <a:off x="1529" y="2016"/>
              <a:ext cx="144" cy="144"/>
            </a:xfrm>
            <a:prstGeom prst="ellipse">
              <a:avLst/>
            </a:prstGeom>
            <a:solidFill>
              <a:schemeClr val="bg1"/>
            </a:solidFill>
            <a:ln w="9525">
              <a:noFill/>
              <a:round/>
              <a:headEnd/>
              <a:tailEnd/>
            </a:ln>
          </p:spPr>
          <p:txBody>
            <a:bodyPr wrap="none" anchor="ctr"/>
            <a:lstStyle/>
            <a:p>
              <a:endParaRPr lang="en-US"/>
            </a:p>
          </p:txBody>
        </p:sp>
      </p:grpSp>
      <p:grpSp>
        <p:nvGrpSpPr>
          <p:cNvPr id="165" name="Group 6"/>
          <p:cNvGrpSpPr>
            <a:grpSpLocks/>
          </p:cNvGrpSpPr>
          <p:nvPr/>
        </p:nvGrpSpPr>
        <p:grpSpPr bwMode="auto">
          <a:xfrm>
            <a:off x="6400800" y="6019800"/>
            <a:ext cx="838200" cy="685800"/>
            <a:chOff x="1016" y="1516"/>
            <a:chExt cx="1164" cy="1164"/>
          </a:xfrm>
        </p:grpSpPr>
        <p:pic>
          <p:nvPicPr>
            <p:cNvPr id="13342" name="Picture 7" descr="spinning_hurricane"/>
            <p:cNvPicPr>
              <a:picLocks noChangeAspect="1" noChangeArrowheads="1" noCrop="1"/>
            </p:cNvPicPr>
            <p:nvPr/>
          </p:nvPicPr>
          <p:blipFill>
            <a:blip r:embed="rId3" cstate="print"/>
            <a:srcRect/>
            <a:stretch>
              <a:fillRect/>
            </a:stretch>
          </p:blipFill>
          <p:spPr bwMode="auto">
            <a:xfrm>
              <a:off x="1016" y="1516"/>
              <a:ext cx="1164" cy="1164"/>
            </a:xfrm>
            <a:prstGeom prst="rect">
              <a:avLst/>
            </a:prstGeom>
            <a:noFill/>
            <a:ln w="9525">
              <a:noFill/>
              <a:miter lim="800000"/>
              <a:headEnd/>
              <a:tailEnd/>
            </a:ln>
          </p:spPr>
        </p:pic>
        <p:sp>
          <p:nvSpPr>
            <p:cNvPr id="13343" name="Oval 8"/>
            <p:cNvSpPr>
              <a:spLocks noChangeArrowheads="1"/>
            </p:cNvSpPr>
            <p:nvPr/>
          </p:nvSpPr>
          <p:spPr bwMode="auto">
            <a:xfrm>
              <a:off x="1529" y="2016"/>
              <a:ext cx="144" cy="144"/>
            </a:xfrm>
            <a:prstGeom prst="ellipse">
              <a:avLst/>
            </a:prstGeom>
            <a:solidFill>
              <a:schemeClr val="bg1"/>
            </a:solidFill>
            <a:ln w="9525">
              <a:no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62"/>
                                        </p:tgtEl>
                                        <p:attrNameLst>
                                          <p:attrName>style.visibility</p:attrName>
                                        </p:attrNameLst>
                                      </p:cBhvr>
                                      <p:to>
                                        <p:strVal val="visible"/>
                                      </p:to>
                                    </p:set>
                                    <p:anim calcmode="lin" valueType="num">
                                      <p:cBhvr additive="base">
                                        <p:cTn id="9" dur="1000" fill="hold"/>
                                        <p:tgtEl>
                                          <p:spTgt spid="162"/>
                                        </p:tgtEl>
                                        <p:attrNameLst>
                                          <p:attrName>ppt_x</p:attrName>
                                        </p:attrNameLst>
                                      </p:cBhvr>
                                      <p:tavLst>
                                        <p:tav tm="0">
                                          <p:val>
                                            <p:strVal val="#ppt_x"/>
                                          </p:val>
                                        </p:tav>
                                        <p:tav tm="100000">
                                          <p:val>
                                            <p:strVal val="#ppt_x"/>
                                          </p:val>
                                        </p:tav>
                                      </p:tavLst>
                                    </p:anim>
                                    <p:anim calcmode="lin" valueType="num">
                                      <p:cBhvr additive="base">
                                        <p:cTn id="10" dur="1000" fill="hold"/>
                                        <p:tgtEl>
                                          <p:spTgt spid="16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1000" fill="hold"/>
                                        <p:tgtEl>
                                          <p:spTgt spid="165"/>
                                        </p:tgtEl>
                                        <p:attrNameLst>
                                          <p:attrName>ppt_x</p:attrName>
                                        </p:attrNameLst>
                                      </p:cBhvr>
                                      <p:tavLst>
                                        <p:tav tm="0">
                                          <p:val>
                                            <p:strVal val="#ppt_x"/>
                                          </p:val>
                                        </p:tav>
                                        <p:tav tm="100000">
                                          <p:val>
                                            <p:strVal val="#ppt_x"/>
                                          </p:val>
                                        </p:tav>
                                      </p:tavLst>
                                    </p:anim>
                                    <p:anim calcmode="lin" valueType="num">
                                      <p:cBhvr additive="base">
                                        <p:cTn id="14" dur="1000" fill="hold"/>
                                        <p:tgtEl>
                                          <p:spTgt spid="165"/>
                                        </p:tgtEl>
                                        <p:attrNameLst>
                                          <p:attrName>ppt_y</p:attrName>
                                        </p:attrNameLst>
                                      </p:cBhvr>
                                      <p:tavLst>
                                        <p:tav tm="0">
                                          <p:val>
                                            <p:strVal val="1+#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7" grpId="0" animBg="1"/>
      <p:bldP spid="1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463550" y="1066800"/>
            <a:ext cx="8375650" cy="5586413"/>
          </a:xfrm>
          <a:prstGeom prst="rect">
            <a:avLst/>
          </a:prstGeom>
          <a:noFill/>
          <a:ln w="9525">
            <a:noFill/>
            <a:miter lim="800000"/>
            <a:headEnd/>
            <a:tailEnd/>
          </a:ln>
        </p:spPr>
      </p:pic>
      <p:sp>
        <p:nvSpPr>
          <p:cNvPr id="2" name="TextBox 1"/>
          <p:cNvSpPr txBox="1"/>
          <p:nvPr/>
        </p:nvSpPr>
        <p:spPr>
          <a:xfrm>
            <a:off x="2836772" y="76200"/>
            <a:ext cx="6535828"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b="1" spc="50" dirty="0">
                <a:ln w="11430"/>
                <a:solidFill>
                  <a:srgbClr val="FFE82B"/>
                </a:solidFill>
                <a:effectLst>
                  <a:outerShdw blurRad="76200" dist="50800" dir="5400000" algn="tl" rotWithShape="0">
                    <a:srgbClr val="000000">
                      <a:alpha val="65000"/>
                    </a:srgbClr>
                  </a:outerShdw>
                </a:effectLst>
                <a:latin typeface="Times New Roman" charset="0"/>
                <a:ea typeface="ＭＳ Ｐゴシック" charset="0"/>
                <a:cs typeface="ＭＳ Ｐゴシック" charset="0"/>
              </a:rPr>
              <a:t>How large are these events?  </a:t>
            </a:r>
          </a:p>
          <a:p>
            <a:pPr algn="ctr">
              <a:defRPr/>
            </a:pPr>
            <a:r>
              <a:rPr lang="en-US" b="1" spc="50" dirty="0">
                <a:ln w="11430"/>
                <a:solidFill>
                  <a:srgbClr val="FFE82B"/>
                </a:solidFill>
                <a:effectLst>
                  <a:outerShdw blurRad="76200" dist="50800" dir="5400000" algn="tl" rotWithShape="0">
                    <a:srgbClr val="000000">
                      <a:alpha val="65000"/>
                    </a:srgbClr>
                  </a:outerShdw>
                </a:effectLst>
                <a:latin typeface="Times New Roman" charset="0"/>
                <a:ea typeface="ＭＳ Ｐゴシック" charset="0"/>
                <a:cs typeface="ＭＳ Ｐゴシック" charset="0"/>
              </a:rPr>
              <a:t>Freshwater Discharge @ head of the estuary  </a:t>
            </a:r>
          </a:p>
        </p:txBody>
      </p:sp>
      <p:pic>
        <p:nvPicPr>
          <p:cNvPr id="14340" name="Picture 58" descr="neuse map"/>
          <p:cNvPicPr>
            <a:picLocks noChangeAspect="1" noChangeArrowheads="1"/>
          </p:cNvPicPr>
          <p:nvPr/>
        </p:nvPicPr>
        <p:blipFill>
          <a:blip r:embed="rId3" cstate="print"/>
          <a:srcRect/>
          <a:stretch>
            <a:fillRect/>
          </a:stretch>
        </p:blipFill>
        <p:spPr bwMode="auto">
          <a:xfrm>
            <a:off x="304800" y="76200"/>
            <a:ext cx="2590800" cy="1943100"/>
          </a:xfrm>
          <a:prstGeom prst="rect">
            <a:avLst/>
          </a:prstGeom>
          <a:noFill/>
          <a:ln w="9525">
            <a:noFill/>
            <a:miter lim="800000"/>
            <a:headEnd/>
            <a:tailEnd/>
          </a:ln>
        </p:spPr>
      </p:pic>
      <p:sp>
        <p:nvSpPr>
          <p:cNvPr id="14341" name="Rectangle 4"/>
          <p:cNvSpPr>
            <a:spLocks noChangeArrowheads="1"/>
          </p:cNvSpPr>
          <p:nvPr/>
        </p:nvSpPr>
        <p:spPr bwMode="auto">
          <a:xfrm>
            <a:off x="304800" y="228600"/>
            <a:ext cx="423863" cy="461963"/>
          </a:xfrm>
          <a:prstGeom prst="rect">
            <a:avLst/>
          </a:prstGeom>
          <a:noFill/>
          <a:ln w="9525">
            <a:noFill/>
            <a:miter lim="800000"/>
            <a:headEnd/>
            <a:tailEnd/>
          </a:ln>
        </p:spPr>
        <p:txBody>
          <a:bodyPr wrap="none">
            <a:spAutoFit/>
          </a:bodyPr>
          <a:lstStyle/>
          <a:p>
            <a:r>
              <a:rPr lang="en-US">
                <a:solidFill>
                  <a:srgbClr val="FF0000"/>
                </a:solidFill>
                <a:latin typeface="Comic Sans MS" pitchFamily="66" charset="0"/>
                <a:sym typeface="Wingdings" pitchFamily="2" charset="2"/>
              </a:rPr>
              <a:t></a:t>
            </a:r>
            <a:endParaRPr lang="en-US">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2057400" y="2057400"/>
            <a:ext cx="6969125" cy="464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363" name="Picture 58" descr="neuse map"/>
          <p:cNvPicPr>
            <a:picLocks noChangeAspect="1" noChangeArrowheads="1"/>
          </p:cNvPicPr>
          <p:nvPr/>
        </p:nvPicPr>
        <p:blipFill>
          <a:blip r:embed="rId3" cstate="print"/>
          <a:srcRect/>
          <a:stretch>
            <a:fillRect/>
          </a:stretch>
        </p:blipFill>
        <p:spPr bwMode="auto">
          <a:xfrm>
            <a:off x="152400" y="38100"/>
            <a:ext cx="2590800" cy="1943100"/>
          </a:xfrm>
          <a:prstGeom prst="rect">
            <a:avLst/>
          </a:prstGeom>
          <a:noFill/>
          <a:ln w="9525">
            <a:noFill/>
            <a:miter lim="800000"/>
            <a:headEnd/>
            <a:tailEnd/>
          </a:ln>
        </p:spPr>
      </p:pic>
      <p:sp>
        <p:nvSpPr>
          <p:cNvPr id="15364" name="Rectangle 1"/>
          <p:cNvSpPr>
            <a:spLocks noChangeArrowheads="1"/>
          </p:cNvSpPr>
          <p:nvPr/>
        </p:nvSpPr>
        <p:spPr bwMode="auto">
          <a:xfrm>
            <a:off x="261938" y="376238"/>
            <a:ext cx="423862" cy="461962"/>
          </a:xfrm>
          <a:prstGeom prst="rect">
            <a:avLst/>
          </a:prstGeom>
          <a:noFill/>
          <a:ln w="9525">
            <a:noFill/>
            <a:miter lim="800000"/>
            <a:headEnd/>
            <a:tailEnd/>
          </a:ln>
        </p:spPr>
        <p:txBody>
          <a:bodyPr wrap="none">
            <a:spAutoFit/>
          </a:bodyPr>
          <a:lstStyle/>
          <a:p>
            <a:r>
              <a:rPr lang="en-US">
                <a:solidFill>
                  <a:srgbClr val="FF0000"/>
                </a:solidFill>
                <a:latin typeface="Comic Sans MS" pitchFamily="66" charset="0"/>
                <a:sym typeface="Wingdings" pitchFamily="2" charset="2"/>
              </a:rPr>
              <a:t></a:t>
            </a:r>
            <a:endParaRPr lang="en-US">
              <a:solidFill>
                <a:srgbClr val="FF0000"/>
              </a:solidFill>
              <a:latin typeface="Comic Sans MS" pitchFamily="66" charset="0"/>
            </a:endParaRPr>
          </a:p>
        </p:txBody>
      </p:sp>
      <p:sp>
        <p:nvSpPr>
          <p:cNvPr id="5" name="Text Box 61"/>
          <p:cNvSpPr txBox="1">
            <a:spLocks noChangeArrowheads="1"/>
          </p:cNvSpPr>
          <p:nvPr/>
        </p:nvSpPr>
        <p:spPr bwMode="auto">
          <a:xfrm>
            <a:off x="76200" y="5791200"/>
            <a:ext cx="1846263" cy="923925"/>
          </a:xfrm>
          <a:prstGeom prst="rect">
            <a:avLst/>
          </a:prstGeom>
          <a:noFill/>
          <a:ln w="2857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800" dirty="0" smtClean="0"/>
              <a:t>Paerl et al. 2005,</a:t>
            </a:r>
          </a:p>
          <a:p>
            <a:pPr eaLnBrk="1" hangingPunct="1">
              <a:defRPr/>
            </a:pPr>
            <a:r>
              <a:rPr lang="en-US" sz="1800" dirty="0" smtClean="0"/>
              <a:t>2006; </a:t>
            </a:r>
            <a:r>
              <a:rPr lang="en-US" sz="1800" dirty="0" err="1" smtClean="0"/>
              <a:t>Peierls</a:t>
            </a:r>
            <a:r>
              <a:rPr lang="en-US" sz="1800" dirty="0" smtClean="0"/>
              <a:t> et al. 2012</a:t>
            </a:r>
          </a:p>
        </p:txBody>
      </p:sp>
      <p:sp>
        <p:nvSpPr>
          <p:cNvPr id="4" name="Rectangle 3"/>
          <p:cNvSpPr/>
          <p:nvPr/>
        </p:nvSpPr>
        <p:spPr>
          <a:xfrm>
            <a:off x="3276600" y="381000"/>
            <a:ext cx="5257800" cy="1200329"/>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b="1" spc="50" dirty="0">
                <a:ln w="11430"/>
                <a:solidFill>
                  <a:srgbClr val="FFFF00"/>
                </a:solidFill>
                <a:effectLst>
                  <a:outerShdw blurRad="76200" dist="50800" dir="5400000" algn="tl" rotWithShape="0">
                    <a:srgbClr val="000000">
                      <a:alpha val="65000"/>
                    </a:srgbClr>
                  </a:outerShdw>
                </a:effectLst>
                <a:latin typeface="Comic Sans MS" charset="0"/>
                <a:ea typeface="ＭＳ Ｐゴシック" charset="0"/>
                <a:cs typeface="ＭＳ Ｐゴシック" charset="0"/>
              </a:rPr>
              <a:t>Nitrogen Loading to the Neuse R. Estuary:  How important are tropical cyclones?</a:t>
            </a:r>
          </a:p>
        </p:txBody>
      </p:sp>
      <p:sp>
        <p:nvSpPr>
          <p:cNvPr id="6" name="Rectangle 5"/>
          <p:cNvSpPr/>
          <p:nvPr/>
        </p:nvSpPr>
        <p:spPr>
          <a:xfrm>
            <a:off x="4991100" y="2449513"/>
            <a:ext cx="1409700" cy="369887"/>
          </a:xfrm>
          <a:prstGeom prst="rect">
            <a:avLst/>
          </a:prstGeom>
        </p:spPr>
        <p:txBody>
          <a:bodyPr wrap="none">
            <a:spAutoFit/>
          </a:bodyPr>
          <a:lstStyle/>
          <a:p>
            <a:pPr>
              <a:defRPr/>
            </a:pPr>
            <a:r>
              <a:rPr lang="en-US" sz="1800">
                <a:solidFill>
                  <a:srgbClr val="FF0000"/>
                </a:solidFill>
                <a:effectLst>
                  <a:outerShdw blurRad="38100" dist="38100" dir="2700000" algn="tl">
                    <a:srgbClr val="000000"/>
                  </a:outerShdw>
                </a:effectLst>
              </a:rPr>
              <a:t>Drought year</a:t>
            </a:r>
          </a:p>
        </p:txBody>
      </p:sp>
      <p:sp>
        <p:nvSpPr>
          <p:cNvPr id="8" name="Rectangle 7"/>
          <p:cNvSpPr/>
          <p:nvPr/>
        </p:nvSpPr>
        <p:spPr>
          <a:xfrm>
            <a:off x="4735513" y="5562600"/>
            <a:ext cx="2198687" cy="369888"/>
          </a:xfrm>
          <a:prstGeom prst="rect">
            <a:avLst/>
          </a:prstGeom>
        </p:spPr>
        <p:txBody>
          <a:bodyPr wrap="none">
            <a:spAutoFit/>
          </a:bodyPr>
          <a:lstStyle/>
          <a:p>
            <a:pPr>
              <a:defRPr/>
            </a:pPr>
            <a:r>
              <a:rPr lang="en-US" sz="1800">
                <a:solidFill>
                  <a:srgbClr val="FF0000"/>
                </a:solidFill>
                <a:effectLst>
                  <a:outerShdw blurRad="38100" dist="38100" dir="2700000" algn="tl">
                    <a:srgbClr val="000000"/>
                  </a:outerShdw>
                </a:effectLst>
              </a:rPr>
              <a:t>Extreme drought year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3657600" y="6243638"/>
          <a:ext cx="282575" cy="381000"/>
        </p:xfrm>
        <a:graphic>
          <a:graphicData uri="http://schemas.openxmlformats.org/presentationml/2006/ole">
            <p:oleObj spid="_x0000_s16386" name="Photo Editor Photo" r:id="rId3" imgW="352474" imgH="476316" progId="MSPhotoEd.3">
              <p:embed/>
            </p:oleObj>
          </a:graphicData>
        </a:graphic>
      </p:graphicFrame>
      <p:graphicFrame>
        <p:nvGraphicFramePr>
          <p:cNvPr id="16387" name="Object 3"/>
          <p:cNvGraphicFramePr>
            <a:graphicFrameLocks noChangeAspect="1"/>
          </p:cNvGraphicFramePr>
          <p:nvPr/>
        </p:nvGraphicFramePr>
        <p:xfrm>
          <a:off x="3857625" y="6172200"/>
          <a:ext cx="339725" cy="457200"/>
        </p:xfrm>
        <a:graphic>
          <a:graphicData uri="http://schemas.openxmlformats.org/presentationml/2006/ole">
            <p:oleObj spid="_x0000_s16387" name="Photo Editor Photo" r:id="rId4" imgW="352474" imgH="476316" progId="MSPhotoEd.3">
              <p:embed/>
            </p:oleObj>
          </a:graphicData>
        </a:graphic>
      </p:graphicFrame>
      <p:graphicFrame>
        <p:nvGraphicFramePr>
          <p:cNvPr id="16388" name="Object 4"/>
          <p:cNvGraphicFramePr>
            <a:graphicFrameLocks noChangeAspect="1"/>
          </p:cNvGraphicFramePr>
          <p:nvPr/>
        </p:nvGraphicFramePr>
        <p:xfrm>
          <a:off x="4822825" y="6248400"/>
          <a:ext cx="282575" cy="381000"/>
        </p:xfrm>
        <a:graphic>
          <a:graphicData uri="http://schemas.openxmlformats.org/presentationml/2006/ole">
            <p:oleObj spid="_x0000_s16388" name="Photo Editor Photo" r:id="rId5" imgW="352474" imgH="476316" progId="MSPhotoEd.3">
              <p:embed/>
            </p:oleObj>
          </a:graphicData>
        </a:graphic>
      </p:graphicFrame>
      <p:graphicFrame>
        <p:nvGraphicFramePr>
          <p:cNvPr id="16389" name="Object 5"/>
          <p:cNvGraphicFramePr>
            <a:graphicFrameLocks noChangeAspect="1"/>
          </p:cNvGraphicFramePr>
          <p:nvPr/>
        </p:nvGraphicFramePr>
        <p:xfrm>
          <a:off x="4918075" y="6172200"/>
          <a:ext cx="339725" cy="457200"/>
        </p:xfrm>
        <a:graphic>
          <a:graphicData uri="http://schemas.openxmlformats.org/presentationml/2006/ole">
            <p:oleObj spid="_x0000_s16389" name="Photo Editor Photo" r:id="rId6" imgW="352474" imgH="476316" progId="MSPhotoEd.3">
              <p:embed/>
            </p:oleObj>
          </a:graphicData>
        </a:graphic>
      </p:graphicFrame>
      <p:graphicFrame>
        <p:nvGraphicFramePr>
          <p:cNvPr id="16390" name="Object 6"/>
          <p:cNvGraphicFramePr>
            <a:graphicFrameLocks noChangeAspect="1"/>
          </p:cNvGraphicFramePr>
          <p:nvPr/>
        </p:nvGraphicFramePr>
        <p:xfrm>
          <a:off x="5203825" y="6248400"/>
          <a:ext cx="282575" cy="381000"/>
        </p:xfrm>
        <a:graphic>
          <a:graphicData uri="http://schemas.openxmlformats.org/presentationml/2006/ole">
            <p:oleObj spid="_x0000_s16390" name="Photo Editor Photo" r:id="rId7" imgW="352474" imgH="476316" progId="MSPhotoEd.3">
              <p:embed/>
            </p:oleObj>
          </a:graphicData>
        </a:graphic>
      </p:graphicFrame>
      <p:pic>
        <p:nvPicPr>
          <p:cNvPr id="16391" name="Picture 7" descr="na01682_"/>
          <p:cNvPicPr>
            <a:picLocks noChangeAspect="1" noChangeArrowheads="1"/>
          </p:cNvPicPr>
          <p:nvPr/>
        </p:nvPicPr>
        <p:blipFill>
          <a:blip r:embed="rId8" cstate="print"/>
          <a:srcRect/>
          <a:stretch>
            <a:fillRect/>
          </a:stretch>
        </p:blipFill>
        <p:spPr bwMode="auto">
          <a:xfrm>
            <a:off x="6858000" y="6248400"/>
            <a:ext cx="457200" cy="382588"/>
          </a:xfrm>
          <a:prstGeom prst="rect">
            <a:avLst/>
          </a:prstGeom>
          <a:noFill/>
          <a:ln w="9525">
            <a:noFill/>
            <a:miter lim="800000"/>
            <a:headEnd/>
            <a:tailEnd/>
          </a:ln>
        </p:spPr>
      </p:pic>
      <p:pic>
        <p:nvPicPr>
          <p:cNvPr id="16392" name="Picture 8" descr="na01682_"/>
          <p:cNvPicPr>
            <a:picLocks noChangeAspect="1" noChangeArrowheads="1"/>
          </p:cNvPicPr>
          <p:nvPr/>
        </p:nvPicPr>
        <p:blipFill>
          <a:blip r:embed="rId8" cstate="print"/>
          <a:srcRect/>
          <a:stretch>
            <a:fillRect/>
          </a:stretch>
        </p:blipFill>
        <p:spPr bwMode="auto">
          <a:xfrm>
            <a:off x="1752600" y="6248400"/>
            <a:ext cx="457200" cy="382588"/>
          </a:xfrm>
          <a:prstGeom prst="rect">
            <a:avLst/>
          </a:prstGeom>
          <a:noFill/>
          <a:ln w="9525">
            <a:noFill/>
            <a:miter lim="800000"/>
            <a:headEnd/>
            <a:tailEnd/>
          </a:ln>
        </p:spPr>
      </p:pic>
      <p:sp>
        <p:nvSpPr>
          <p:cNvPr id="214025" name="Text Box 9"/>
          <p:cNvSpPr txBox="1">
            <a:spLocks noChangeArrowheads="1"/>
          </p:cNvSpPr>
          <p:nvPr/>
        </p:nvSpPr>
        <p:spPr bwMode="auto">
          <a:xfrm>
            <a:off x="1476375" y="76200"/>
            <a:ext cx="69056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1800" b="1" smtClean="0">
                <a:solidFill>
                  <a:srgbClr val="FF0000"/>
                </a:solidFill>
                <a:effectLst>
                  <a:outerShdw blurRad="38100" dist="38100" dir="2700000" algn="tl">
                    <a:srgbClr val="C0C0C0"/>
                  </a:outerShdw>
                </a:effectLst>
                <a:latin typeface="Comic Sans MS" pitchFamily="66" charset="0"/>
              </a:rPr>
              <a:t>Annual N and P loading vs. Influence of Precipitation Events</a:t>
            </a:r>
          </a:p>
        </p:txBody>
      </p:sp>
      <p:pic>
        <p:nvPicPr>
          <p:cNvPr id="13322" name="Picture 10"/>
          <p:cNvPicPr>
            <a:picLocks noChangeAspect="1" noChangeArrowheads="1"/>
          </p:cNvPicPr>
          <p:nvPr/>
        </p:nvPicPr>
        <p:blipFill>
          <a:blip r:embed="rId9" cstate="print"/>
          <a:srcRect/>
          <a:stretch>
            <a:fillRect/>
          </a:stretch>
        </p:blipFill>
        <p:spPr bwMode="auto">
          <a:xfrm>
            <a:off x="238125" y="469900"/>
            <a:ext cx="8667750" cy="591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chla_1994_20071 no cv"/>
          <p:cNvPicPr>
            <a:picLocks noChangeAspect="1" noChangeArrowheads="1"/>
          </p:cNvPicPr>
          <p:nvPr/>
        </p:nvPicPr>
        <p:blipFill>
          <a:blip r:embed="rId3" cstate="print"/>
          <a:srcRect/>
          <a:stretch>
            <a:fillRect/>
          </a:stretch>
        </p:blipFill>
        <p:spPr bwMode="auto">
          <a:xfrm>
            <a:off x="406400" y="939800"/>
            <a:ext cx="8458200" cy="5689600"/>
          </a:xfrm>
          <a:prstGeom prst="rect">
            <a:avLst/>
          </a:prstGeom>
          <a:noFill/>
          <a:ln w="9525">
            <a:noFill/>
            <a:miter lim="800000"/>
            <a:headEnd/>
            <a:tailEnd/>
          </a:ln>
        </p:spPr>
      </p:pic>
      <p:grpSp>
        <p:nvGrpSpPr>
          <p:cNvPr id="2" name="Group 3"/>
          <p:cNvGrpSpPr>
            <a:grpSpLocks/>
          </p:cNvGrpSpPr>
          <p:nvPr/>
        </p:nvGrpSpPr>
        <p:grpSpPr bwMode="auto">
          <a:xfrm>
            <a:off x="1676400" y="1600200"/>
            <a:ext cx="838200" cy="685800"/>
            <a:chOff x="1016" y="1516"/>
            <a:chExt cx="1164" cy="1164"/>
          </a:xfrm>
        </p:grpSpPr>
        <p:pic>
          <p:nvPicPr>
            <p:cNvPr id="17426" name="Picture 4" descr="spinning_hurricane"/>
            <p:cNvPicPr>
              <a:picLocks noChangeAspect="1" noChangeArrowheads="1" noCrop="1"/>
            </p:cNvPicPr>
            <p:nvPr/>
          </p:nvPicPr>
          <p:blipFill>
            <a:blip r:embed="rId4" cstate="print"/>
            <a:srcRect/>
            <a:stretch>
              <a:fillRect/>
            </a:stretch>
          </p:blipFill>
          <p:spPr bwMode="auto">
            <a:xfrm>
              <a:off x="1016" y="1516"/>
              <a:ext cx="1164" cy="1164"/>
            </a:xfrm>
            <a:prstGeom prst="rect">
              <a:avLst/>
            </a:prstGeom>
            <a:noFill/>
            <a:ln w="9525">
              <a:noFill/>
              <a:miter lim="800000"/>
              <a:headEnd/>
              <a:tailEnd/>
            </a:ln>
          </p:spPr>
        </p:pic>
        <p:sp>
          <p:nvSpPr>
            <p:cNvPr id="17427" name="Oval 5"/>
            <p:cNvSpPr>
              <a:spLocks noChangeArrowheads="1"/>
            </p:cNvSpPr>
            <p:nvPr/>
          </p:nvSpPr>
          <p:spPr bwMode="auto">
            <a:xfrm>
              <a:off x="1529" y="2016"/>
              <a:ext cx="144" cy="144"/>
            </a:xfrm>
            <a:prstGeom prst="ellipse">
              <a:avLst/>
            </a:prstGeom>
            <a:solidFill>
              <a:schemeClr val="bg1"/>
            </a:solidFill>
            <a:ln w="9525">
              <a:noFill/>
              <a:round/>
              <a:headEnd/>
              <a:tailEnd/>
            </a:ln>
          </p:spPr>
          <p:txBody>
            <a:bodyPr wrap="none" anchor="ctr"/>
            <a:lstStyle/>
            <a:p>
              <a:endParaRPr lang="en-US"/>
            </a:p>
          </p:txBody>
        </p:sp>
      </p:grpSp>
      <p:grpSp>
        <p:nvGrpSpPr>
          <p:cNvPr id="3" name="Group 6"/>
          <p:cNvGrpSpPr>
            <a:grpSpLocks/>
          </p:cNvGrpSpPr>
          <p:nvPr/>
        </p:nvGrpSpPr>
        <p:grpSpPr bwMode="auto">
          <a:xfrm>
            <a:off x="3657600" y="3505200"/>
            <a:ext cx="838200" cy="685800"/>
            <a:chOff x="1016" y="1516"/>
            <a:chExt cx="1164" cy="1164"/>
          </a:xfrm>
        </p:grpSpPr>
        <p:pic>
          <p:nvPicPr>
            <p:cNvPr id="17424" name="Picture 7" descr="spinning_hurricane"/>
            <p:cNvPicPr>
              <a:picLocks noChangeAspect="1" noChangeArrowheads="1" noCrop="1"/>
            </p:cNvPicPr>
            <p:nvPr/>
          </p:nvPicPr>
          <p:blipFill>
            <a:blip r:embed="rId4" cstate="print"/>
            <a:srcRect/>
            <a:stretch>
              <a:fillRect/>
            </a:stretch>
          </p:blipFill>
          <p:spPr bwMode="auto">
            <a:xfrm>
              <a:off x="1016" y="1516"/>
              <a:ext cx="1164" cy="1164"/>
            </a:xfrm>
            <a:prstGeom prst="rect">
              <a:avLst/>
            </a:prstGeom>
            <a:noFill/>
            <a:ln w="9525">
              <a:noFill/>
              <a:miter lim="800000"/>
              <a:headEnd/>
              <a:tailEnd/>
            </a:ln>
          </p:spPr>
        </p:pic>
        <p:sp>
          <p:nvSpPr>
            <p:cNvPr id="17425" name="Oval 8"/>
            <p:cNvSpPr>
              <a:spLocks noChangeArrowheads="1"/>
            </p:cNvSpPr>
            <p:nvPr/>
          </p:nvSpPr>
          <p:spPr bwMode="auto">
            <a:xfrm>
              <a:off x="1529" y="2016"/>
              <a:ext cx="144" cy="144"/>
            </a:xfrm>
            <a:prstGeom prst="ellipse">
              <a:avLst/>
            </a:prstGeom>
            <a:solidFill>
              <a:schemeClr val="bg1"/>
            </a:solidFill>
            <a:ln w="9525">
              <a:noFill/>
              <a:round/>
              <a:headEnd/>
              <a:tailEnd/>
            </a:ln>
          </p:spPr>
          <p:txBody>
            <a:bodyPr wrap="none" anchor="ctr"/>
            <a:lstStyle/>
            <a:p>
              <a:endParaRPr lang="en-US"/>
            </a:p>
          </p:txBody>
        </p:sp>
      </p:grpSp>
      <p:grpSp>
        <p:nvGrpSpPr>
          <p:cNvPr id="4" name="Group 9"/>
          <p:cNvGrpSpPr>
            <a:grpSpLocks/>
          </p:cNvGrpSpPr>
          <p:nvPr/>
        </p:nvGrpSpPr>
        <p:grpSpPr bwMode="auto">
          <a:xfrm>
            <a:off x="5105400" y="3200400"/>
            <a:ext cx="838200" cy="685800"/>
            <a:chOff x="1016" y="1516"/>
            <a:chExt cx="1164" cy="1164"/>
          </a:xfrm>
        </p:grpSpPr>
        <p:pic>
          <p:nvPicPr>
            <p:cNvPr id="17422" name="Picture 10" descr="spinning_hurricane"/>
            <p:cNvPicPr>
              <a:picLocks noChangeAspect="1" noChangeArrowheads="1" noCrop="1"/>
            </p:cNvPicPr>
            <p:nvPr/>
          </p:nvPicPr>
          <p:blipFill>
            <a:blip r:embed="rId4" cstate="print"/>
            <a:srcRect/>
            <a:stretch>
              <a:fillRect/>
            </a:stretch>
          </p:blipFill>
          <p:spPr bwMode="auto">
            <a:xfrm>
              <a:off x="1016" y="1516"/>
              <a:ext cx="1164" cy="1164"/>
            </a:xfrm>
            <a:prstGeom prst="rect">
              <a:avLst/>
            </a:prstGeom>
            <a:noFill/>
            <a:ln w="9525">
              <a:noFill/>
              <a:miter lim="800000"/>
              <a:headEnd/>
              <a:tailEnd/>
            </a:ln>
          </p:spPr>
        </p:pic>
        <p:sp>
          <p:nvSpPr>
            <p:cNvPr id="17423" name="Oval 11"/>
            <p:cNvSpPr>
              <a:spLocks noChangeArrowheads="1"/>
            </p:cNvSpPr>
            <p:nvPr/>
          </p:nvSpPr>
          <p:spPr bwMode="auto">
            <a:xfrm>
              <a:off x="1529" y="2016"/>
              <a:ext cx="144" cy="144"/>
            </a:xfrm>
            <a:prstGeom prst="ellipse">
              <a:avLst/>
            </a:prstGeom>
            <a:solidFill>
              <a:schemeClr val="bg1"/>
            </a:solidFill>
            <a:ln w="9525">
              <a:noFill/>
              <a:round/>
              <a:headEnd/>
              <a:tailEnd/>
            </a:ln>
          </p:spPr>
          <p:txBody>
            <a:bodyPr wrap="none" anchor="ctr"/>
            <a:lstStyle/>
            <a:p>
              <a:endParaRPr lang="en-US"/>
            </a:p>
          </p:txBody>
        </p:sp>
      </p:grpSp>
      <p:grpSp>
        <p:nvGrpSpPr>
          <p:cNvPr id="5" name="Group 12"/>
          <p:cNvGrpSpPr>
            <a:grpSpLocks/>
          </p:cNvGrpSpPr>
          <p:nvPr/>
        </p:nvGrpSpPr>
        <p:grpSpPr bwMode="auto">
          <a:xfrm>
            <a:off x="6858000" y="1676400"/>
            <a:ext cx="838200" cy="685800"/>
            <a:chOff x="1016" y="1516"/>
            <a:chExt cx="1164" cy="1164"/>
          </a:xfrm>
        </p:grpSpPr>
        <p:pic>
          <p:nvPicPr>
            <p:cNvPr id="17420" name="Picture 13" descr="spinning_hurricane"/>
            <p:cNvPicPr>
              <a:picLocks noChangeAspect="1" noChangeArrowheads="1" noCrop="1"/>
            </p:cNvPicPr>
            <p:nvPr/>
          </p:nvPicPr>
          <p:blipFill>
            <a:blip r:embed="rId4" cstate="print"/>
            <a:srcRect/>
            <a:stretch>
              <a:fillRect/>
            </a:stretch>
          </p:blipFill>
          <p:spPr bwMode="auto">
            <a:xfrm>
              <a:off x="1016" y="1516"/>
              <a:ext cx="1164" cy="1164"/>
            </a:xfrm>
            <a:prstGeom prst="rect">
              <a:avLst/>
            </a:prstGeom>
            <a:noFill/>
            <a:ln w="9525">
              <a:noFill/>
              <a:miter lim="800000"/>
              <a:headEnd/>
              <a:tailEnd/>
            </a:ln>
          </p:spPr>
        </p:pic>
        <p:sp>
          <p:nvSpPr>
            <p:cNvPr id="17421" name="Oval 14"/>
            <p:cNvSpPr>
              <a:spLocks noChangeArrowheads="1"/>
            </p:cNvSpPr>
            <p:nvPr/>
          </p:nvSpPr>
          <p:spPr bwMode="auto">
            <a:xfrm>
              <a:off x="1529" y="2016"/>
              <a:ext cx="144" cy="144"/>
            </a:xfrm>
            <a:prstGeom prst="ellipse">
              <a:avLst/>
            </a:prstGeom>
            <a:solidFill>
              <a:schemeClr val="bg1"/>
            </a:solidFill>
            <a:ln w="9525">
              <a:noFill/>
              <a:round/>
              <a:headEnd/>
              <a:tailEnd/>
            </a:ln>
          </p:spPr>
          <p:txBody>
            <a:bodyPr wrap="none" anchor="ctr"/>
            <a:lstStyle/>
            <a:p>
              <a:endParaRPr lang="en-US"/>
            </a:p>
          </p:txBody>
        </p:sp>
      </p:grpSp>
      <p:sp>
        <p:nvSpPr>
          <p:cNvPr id="262159" name="Rectangle 15"/>
          <p:cNvSpPr>
            <a:spLocks noChangeArrowheads="1"/>
          </p:cNvSpPr>
          <p:nvPr/>
        </p:nvSpPr>
        <p:spPr bwMode="auto">
          <a:xfrm>
            <a:off x="220663" y="252413"/>
            <a:ext cx="8643937" cy="366712"/>
          </a:xfrm>
          <a:prstGeom prst="rect">
            <a:avLst/>
          </a:prstGeom>
          <a:noFill/>
          <a:ln w="9525">
            <a:noFill/>
            <a:miter lim="800000"/>
            <a:headEnd/>
            <a:tailEnd/>
          </a:ln>
          <a:effectLst/>
        </p:spPr>
        <p:txBody>
          <a:bodyPr wrap="none">
            <a:spAutoFit/>
          </a:bodyPr>
          <a:lstStyle/>
          <a:p>
            <a:pPr>
              <a:defRPr/>
            </a:pPr>
            <a:r>
              <a:rPr lang="en-US" sz="1800" b="1" dirty="0">
                <a:effectLst>
                  <a:outerShdw blurRad="38100" dist="38100" dir="2700000" algn="tl">
                    <a:srgbClr val="C0C0C0"/>
                  </a:outerShdw>
                </a:effectLst>
                <a:latin typeface="Comic Sans MS" pitchFamily="66" charset="0"/>
              </a:rPr>
              <a:t>Major hurricanes/tropical storms &amp; </a:t>
            </a:r>
            <a:r>
              <a:rPr lang="en-US" sz="1800" b="1" dirty="0">
                <a:solidFill>
                  <a:srgbClr val="009900"/>
                </a:solidFill>
                <a:effectLst>
                  <a:outerShdw blurRad="38100" dist="38100" dir="2700000" algn="tl">
                    <a:srgbClr val="C0C0C0"/>
                  </a:outerShdw>
                </a:effectLst>
                <a:latin typeface="Comic Sans MS" pitchFamily="66" charset="0"/>
              </a:rPr>
              <a:t>phytoplankton biomass (</a:t>
            </a:r>
            <a:r>
              <a:rPr lang="en-US" sz="1800" b="1" dirty="0" err="1">
                <a:solidFill>
                  <a:srgbClr val="009900"/>
                </a:solidFill>
                <a:effectLst>
                  <a:outerShdw blurRad="38100" dist="38100" dir="2700000" algn="tl">
                    <a:srgbClr val="C0C0C0"/>
                  </a:outerShdw>
                </a:effectLst>
                <a:latin typeface="Comic Sans MS" pitchFamily="66" charset="0"/>
              </a:rPr>
              <a:t>Chl</a:t>
            </a:r>
            <a:r>
              <a:rPr lang="en-US" sz="1800" b="1" dirty="0">
                <a:solidFill>
                  <a:srgbClr val="009900"/>
                </a:solidFill>
                <a:effectLst>
                  <a:outerShdw blurRad="38100" dist="38100" dir="2700000" algn="tl">
                    <a:srgbClr val="C0C0C0"/>
                  </a:outerShdw>
                </a:effectLst>
                <a:latin typeface="Comic Sans MS" pitchFamily="66" charset="0"/>
              </a:rPr>
              <a:t> </a:t>
            </a:r>
            <a:r>
              <a:rPr lang="en-US" sz="1800" b="1" i="1" dirty="0">
                <a:solidFill>
                  <a:srgbClr val="009900"/>
                </a:solidFill>
                <a:effectLst>
                  <a:outerShdw blurRad="38100" dist="38100" dir="2700000" algn="tl">
                    <a:srgbClr val="C0C0C0"/>
                  </a:outerShdw>
                </a:effectLst>
                <a:latin typeface="Comic Sans MS" pitchFamily="66" charset="0"/>
              </a:rPr>
              <a:t>a</a:t>
            </a:r>
            <a:r>
              <a:rPr lang="en-US" sz="1800" b="1" dirty="0">
                <a:solidFill>
                  <a:srgbClr val="009900"/>
                </a:solidFill>
                <a:effectLst>
                  <a:outerShdw blurRad="38100" dist="38100" dir="2700000" algn="tl">
                    <a:srgbClr val="C0C0C0"/>
                  </a:outerShdw>
                </a:effectLst>
                <a:latin typeface="Comic Sans MS" pitchFamily="66" charset="0"/>
              </a:rPr>
              <a:t>)</a:t>
            </a:r>
            <a:r>
              <a:rPr lang="en-US" sz="1800" b="1" dirty="0">
                <a:effectLst>
                  <a:outerShdw blurRad="38100" dist="38100" dir="2700000" algn="tl">
                    <a:srgbClr val="C0C0C0"/>
                  </a:outerShdw>
                </a:effectLst>
                <a:latin typeface="Comic Sans MS" pitchFamily="66" charset="0"/>
              </a:rPr>
              <a:t> responses</a:t>
            </a:r>
          </a:p>
        </p:txBody>
      </p:sp>
      <p:sp>
        <p:nvSpPr>
          <p:cNvPr id="17416" name="Text Box 16"/>
          <p:cNvSpPr txBox="1">
            <a:spLocks noChangeArrowheads="1"/>
          </p:cNvSpPr>
          <p:nvPr/>
        </p:nvSpPr>
        <p:spPr bwMode="auto">
          <a:xfrm>
            <a:off x="2074863" y="6567488"/>
            <a:ext cx="668337" cy="366712"/>
          </a:xfrm>
          <a:prstGeom prst="rect">
            <a:avLst/>
          </a:prstGeom>
          <a:noFill/>
          <a:ln w="9525">
            <a:noFill/>
            <a:miter lim="800000"/>
            <a:headEnd/>
            <a:tailEnd/>
          </a:ln>
        </p:spPr>
        <p:txBody>
          <a:bodyPr wrap="none">
            <a:spAutoFit/>
          </a:bodyPr>
          <a:lstStyle/>
          <a:p>
            <a:r>
              <a:rPr lang="en-US" sz="1800">
                <a:solidFill>
                  <a:srgbClr val="FF3300"/>
                </a:solidFill>
                <a:latin typeface="Comic Sans MS" pitchFamily="66" charset="0"/>
              </a:rPr>
              <a:t>Fran</a:t>
            </a:r>
          </a:p>
        </p:txBody>
      </p:sp>
      <p:sp>
        <p:nvSpPr>
          <p:cNvPr id="17417" name="Text Box 17"/>
          <p:cNvSpPr txBox="1">
            <a:spLocks noChangeArrowheads="1"/>
          </p:cNvSpPr>
          <p:nvPr/>
        </p:nvSpPr>
        <p:spPr bwMode="auto">
          <a:xfrm>
            <a:off x="3373438" y="6567488"/>
            <a:ext cx="1579562" cy="366712"/>
          </a:xfrm>
          <a:prstGeom prst="rect">
            <a:avLst/>
          </a:prstGeom>
          <a:noFill/>
          <a:ln w="9525">
            <a:noFill/>
            <a:miter lim="800000"/>
            <a:headEnd/>
            <a:tailEnd/>
          </a:ln>
        </p:spPr>
        <p:txBody>
          <a:bodyPr wrap="none">
            <a:spAutoFit/>
          </a:bodyPr>
          <a:lstStyle/>
          <a:p>
            <a:r>
              <a:rPr lang="en-US" sz="1800">
                <a:solidFill>
                  <a:srgbClr val="FF3300"/>
                </a:solidFill>
                <a:latin typeface="Comic Sans MS" pitchFamily="66" charset="0"/>
              </a:rPr>
              <a:t>Dennis/Floyd</a:t>
            </a:r>
          </a:p>
        </p:txBody>
      </p:sp>
      <p:sp>
        <p:nvSpPr>
          <p:cNvPr id="17418" name="Text Box 18"/>
          <p:cNvSpPr txBox="1">
            <a:spLocks noChangeArrowheads="1"/>
          </p:cNvSpPr>
          <p:nvPr/>
        </p:nvSpPr>
        <p:spPr bwMode="auto">
          <a:xfrm>
            <a:off x="5387975" y="6567488"/>
            <a:ext cx="860425" cy="366712"/>
          </a:xfrm>
          <a:prstGeom prst="rect">
            <a:avLst/>
          </a:prstGeom>
          <a:noFill/>
          <a:ln w="9525">
            <a:noFill/>
            <a:miter lim="800000"/>
            <a:headEnd/>
            <a:tailEnd/>
          </a:ln>
        </p:spPr>
        <p:txBody>
          <a:bodyPr wrap="none">
            <a:spAutoFit/>
          </a:bodyPr>
          <a:lstStyle/>
          <a:p>
            <a:r>
              <a:rPr lang="en-US" sz="1800">
                <a:solidFill>
                  <a:srgbClr val="FF3300"/>
                </a:solidFill>
                <a:latin typeface="Comic Sans MS" pitchFamily="66" charset="0"/>
              </a:rPr>
              <a:t>Isabel</a:t>
            </a:r>
          </a:p>
        </p:txBody>
      </p:sp>
      <p:sp>
        <p:nvSpPr>
          <p:cNvPr id="17419" name="Text Box 19"/>
          <p:cNvSpPr txBox="1">
            <a:spLocks noChangeArrowheads="1"/>
          </p:cNvSpPr>
          <p:nvPr/>
        </p:nvSpPr>
        <p:spPr bwMode="auto">
          <a:xfrm>
            <a:off x="6858000" y="6567488"/>
            <a:ext cx="1020763" cy="366712"/>
          </a:xfrm>
          <a:prstGeom prst="rect">
            <a:avLst/>
          </a:prstGeom>
          <a:noFill/>
          <a:ln w="9525">
            <a:noFill/>
            <a:miter lim="800000"/>
            <a:headEnd/>
            <a:tailEnd/>
          </a:ln>
        </p:spPr>
        <p:txBody>
          <a:bodyPr wrap="none">
            <a:spAutoFit/>
          </a:bodyPr>
          <a:lstStyle/>
          <a:p>
            <a:r>
              <a:rPr lang="en-US" sz="1800">
                <a:solidFill>
                  <a:srgbClr val="FF3300"/>
                </a:solidFill>
                <a:latin typeface="Comic Sans MS" pitchFamily="66" charset="0"/>
              </a:rPr>
              <a:t>Ernesto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1026"/>
          <p:cNvGrpSpPr>
            <a:grpSpLocks/>
          </p:cNvGrpSpPr>
          <p:nvPr/>
        </p:nvGrpSpPr>
        <p:grpSpPr bwMode="auto">
          <a:xfrm>
            <a:off x="241300" y="347663"/>
            <a:ext cx="8677275" cy="6477000"/>
            <a:chOff x="152" y="192"/>
            <a:chExt cx="5466" cy="4080"/>
          </a:xfrm>
        </p:grpSpPr>
        <p:sp>
          <p:nvSpPr>
            <p:cNvPr id="11275" name="Text Box 1027"/>
            <p:cNvSpPr txBox="1">
              <a:spLocks noChangeArrowheads="1"/>
            </p:cNvSpPr>
            <p:nvPr/>
          </p:nvSpPr>
          <p:spPr bwMode="auto">
            <a:xfrm flipH="1" flipV="1">
              <a:off x="152" y="2064"/>
              <a:ext cx="424" cy="20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smtClean="0"/>
                <a:t>Mean Daily Discharge </a:t>
              </a:r>
            </a:p>
            <a:p>
              <a:pPr algn="ctr" eaLnBrk="1" hangingPunct="1">
                <a:defRPr/>
              </a:pPr>
              <a:r>
                <a:rPr lang="en-US" sz="1600" b="1" smtClean="0"/>
                <a:t>(m</a:t>
              </a:r>
              <a:r>
                <a:rPr lang="en-US" sz="1600" b="1" baseline="30000" smtClean="0"/>
                <a:t>3</a:t>
              </a:r>
              <a:r>
                <a:rPr lang="en-US" sz="1600" b="1" smtClean="0"/>
                <a:t> s</a:t>
              </a:r>
              <a:r>
                <a:rPr lang="en-US" sz="1600" b="1" baseline="30000" smtClean="0"/>
                <a:t>-1</a:t>
              </a:r>
              <a:r>
                <a:rPr lang="en-US" sz="1600" b="1" smtClean="0"/>
                <a:t>)</a:t>
              </a:r>
            </a:p>
          </p:txBody>
        </p:sp>
        <p:sp>
          <p:nvSpPr>
            <p:cNvPr id="11276" name="Text Box 1028"/>
            <p:cNvSpPr txBox="1">
              <a:spLocks noChangeArrowheads="1"/>
            </p:cNvSpPr>
            <p:nvPr/>
          </p:nvSpPr>
          <p:spPr bwMode="auto">
            <a:xfrm>
              <a:off x="624" y="3760"/>
              <a:ext cx="172"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0</a:t>
              </a:r>
            </a:p>
          </p:txBody>
        </p:sp>
        <p:sp>
          <p:nvSpPr>
            <p:cNvPr id="11277" name="Text Box 1029"/>
            <p:cNvSpPr txBox="1">
              <a:spLocks noChangeArrowheads="1"/>
            </p:cNvSpPr>
            <p:nvPr/>
          </p:nvSpPr>
          <p:spPr bwMode="auto">
            <a:xfrm>
              <a:off x="518" y="3487"/>
              <a:ext cx="28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200</a:t>
              </a:r>
            </a:p>
          </p:txBody>
        </p:sp>
        <p:sp>
          <p:nvSpPr>
            <p:cNvPr id="11278" name="Text Box 1030"/>
            <p:cNvSpPr txBox="1">
              <a:spLocks noChangeArrowheads="1"/>
            </p:cNvSpPr>
            <p:nvPr/>
          </p:nvSpPr>
          <p:spPr bwMode="auto">
            <a:xfrm>
              <a:off x="508" y="3222"/>
              <a:ext cx="28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400</a:t>
              </a:r>
            </a:p>
          </p:txBody>
        </p:sp>
        <p:sp>
          <p:nvSpPr>
            <p:cNvPr id="11279" name="Text Box 1031"/>
            <p:cNvSpPr txBox="1">
              <a:spLocks noChangeArrowheads="1"/>
            </p:cNvSpPr>
            <p:nvPr/>
          </p:nvSpPr>
          <p:spPr bwMode="auto">
            <a:xfrm>
              <a:off x="508" y="2946"/>
              <a:ext cx="28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600</a:t>
              </a:r>
            </a:p>
          </p:txBody>
        </p:sp>
        <p:sp>
          <p:nvSpPr>
            <p:cNvPr id="11280" name="Text Box 1032"/>
            <p:cNvSpPr txBox="1">
              <a:spLocks noChangeArrowheads="1"/>
            </p:cNvSpPr>
            <p:nvPr/>
          </p:nvSpPr>
          <p:spPr bwMode="auto">
            <a:xfrm>
              <a:off x="508" y="2687"/>
              <a:ext cx="28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800</a:t>
              </a:r>
            </a:p>
          </p:txBody>
        </p:sp>
        <p:sp>
          <p:nvSpPr>
            <p:cNvPr id="11281" name="Text Box 1033"/>
            <p:cNvSpPr txBox="1">
              <a:spLocks noChangeArrowheads="1"/>
            </p:cNvSpPr>
            <p:nvPr/>
          </p:nvSpPr>
          <p:spPr bwMode="auto">
            <a:xfrm>
              <a:off x="444" y="2422"/>
              <a:ext cx="340"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1000</a:t>
              </a:r>
            </a:p>
          </p:txBody>
        </p:sp>
        <p:sp>
          <p:nvSpPr>
            <p:cNvPr id="11282" name="Text Box 1034"/>
            <p:cNvSpPr txBox="1">
              <a:spLocks noChangeArrowheads="1"/>
            </p:cNvSpPr>
            <p:nvPr/>
          </p:nvSpPr>
          <p:spPr bwMode="auto">
            <a:xfrm>
              <a:off x="454" y="2163"/>
              <a:ext cx="340"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1200</a:t>
              </a:r>
            </a:p>
          </p:txBody>
        </p:sp>
        <p:sp>
          <p:nvSpPr>
            <p:cNvPr id="11283" name="Text Box 1035"/>
            <p:cNvSpPr txBox="1">
              <a:spLocks noChangeArrowheads="1"/>
            </p:cNvSpPr>
            <p:nvPr/>
          </p:nvSpPr>
          <p:spPr bwMode="auto">
            <a:xfrm flipH="1" flipV="1">
              <a:off x="652" y="3814"/>
              <a:ext cx="308" cy="4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t>1996</a:t>
              </a:r>
            </a:p>
          </p:txBody>
        </p:sp>
        <p:sp>
          <p:nvSpPr>
            <p:cNvPr id="11284" name="Text Box 1036"/>
            <p:cNvSpPr txBox="1">
              <a:spLocks noChangeArrowheads="1"/>
            </p:cNvSpPr>
            <p:nvPr/>
          </p:nvSpPr>
          <p:spPr bwMode="auto">
            <a:xfrm flipH="1" flipV="1">
              <a:off x="1180" y="3814"/>
              <a:ext cx="308" cy="4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t>1997</a:t>
              </a:r>
            </a:p>
          </p:txBody>
        </p:sp>
        <p:sp>
          <p:nvSpPr>
            <p:cNvPr id="11285" name="Text Box 1037"/>
            <p:cNvSpPr txBox="1">
              <a:spLocks noChangeArrowheads="1"/>
            </p:cNvSpPr>
            <p:nvPr/>
          </p:nvSpPr>
          <p:spPr bwMode="auto">
            <a:xfrm flipH="1" flipV="1">
              <a:off x="1680" y="3814"/>
              <a:ext cx="308" cy="4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t>1998</a:t>
              </a:r>
            </a:p>
          </p:txBody>
        </p:sp>
        <p:sp>
          <p:nvSpPr>
            <p:cNvPr id="11286" name="Text Box 1038"/>
            <p:cNvSpPr txBox="1">
              <a:spLocks noChangeArrowheads="1"/>
            </p:cNvSpPr>
            <p:nvPr/>
          </p:nvSpPr>
          <p:spPr bwMode="auto">
            <a:xfrm flipH="1" flipV="1">
              <a:off x="2188" y="3814"/>
              <a:ext cx="308" cy="4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t>1999</a:t>
              </a:r>
            </a:p>
          </p:txBody>
        </p:sp>
        <p:sp>
          <p:nvSpPr>
            <p:cNvPr id="11287" name="Text Box 1039"/>
            <p:cNvSpPr txBox="1">
              <a:spLocks noChangeArrowheads="1"/>
            </p:cNvSpPr>
            <p:nvPr/>
          </p:nvSpPr>
          <p:spPr bwMode="auto">
            <a:xfrm flipH="1" flipV="1">
              <a:off x="2688" y="3814"/>
              <a:ext cx="308" cy="4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t>2000</a:t>
              </a:r>
            </a:p>
          </p:txBody>
        </p:sp>
        <p:sp>
          <p:nvSpPr>
            <p:cNvPr id="11288" name="Text Box 1040"/>
            <p:cNvSpPr txBox="1">
              <a:spLocks noChangeArrowheads="1"/>
            </p:cNvSpPr>
            <p:nvPr/>
          </p:nvSpPr>
          <p:spPr bwMode="auto">
            <a:xfrm flipH="1" flipV="1">
              <a:off x="3196" y="3792"/>
              <a:ext cx="308" cy="4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t>2001</a:t>
              </a:r>
            </a:p>
          </p:txBody>
        </p:sp>
        <p:sp>
          <p:nvSpPr>
            <p:cNvPr id="11289" name="Text Box 1041"/>
            <p:cNvSpPr txBox="1">
              <a:spLocks noChangeArrowheads="1"/>
            </p:cNvSpPr>
            <p:nvPr/>
          </p:nvSpPr>
          <p:spPr bwMode="auto">
            <a:xfrm flipH="1" flipV="1">
              <a:off x="3696" y="3814"/>
              <a:ext cx="308" cy="4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t>2002</a:t>
              </a:r>
            </a:p>
          </p:txBody>
        </p:sp>
        <p:sp>
          <p:nvSpPr>
            <p:cNvPr id="11290" name="Text Box 1042"/>
            <p:cNvSpPr txBox="1">
              <a:spLocks noChangeArrowheads="1"/>
            </p:cNvSpPr>
            <p:nvPr/>
          </p:nvSpPr>
          <p:spPr bwMode="auto">
            <a:xfrm flipH="1" flipV="1">
              <a:off x="4204" y="3814"/>
              <a:ext cx="308" cy="4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t>2003</a:t>
              </a:r>
            </a:p>
          </p:txBody>
        </p:sp>
        <p:sp>
          <p:nvSpPr>
            <p:cNvPr id="11291" name="Text Box 1043"/>
            <p:cNvSpPr txBox="1">
              <a:spLocks noChangeArrowheads="1"/>
            </p:cNvSpPr>
            <p:nvPr/>
          </p:nvSpPr>
          <p:spPr bwMode="auto">
            <a:xfrm flipH="1" flipV="1">
              <a:off x="152" y="288"/>
              <a:ext cx="424" cy="20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dirty="0" smtClean="0"/>
                <a:t>POC Loading (External) </a:t>
              </a:r>
            </a:p>
            <a:p>
              <a:pPr algn="ctr" eaLnBrk="1" hangingPunct="1">
                <a:defRPr/>
              </a:pPr>
              <a:r>
                <a:rPr lang="en-US" sz="1600" b="1" dirty="0" smtClean="0"/>
                <a:t>(metric tons C d</a:t>
              </a:r>
              <a:r>
                <a:rPr lang="en-US" sz="1600" b="1" baseline="30000" dirty="0" smtClean="0"/>
                <a:t>-1</a:t>
              </a:r>
              <a:r>
                <a:rPr lang="en-US" sz="1600" b="1" dirty="0" smtClean="0"/>
                <a:t>)</a:t>
              </a:r>
            </a:p>
          </p:txBody>
        </p:sp>
        <p:sp>
          <p:nvSpPr>
            <p:cNvPr id="11292" name="Text Box 1044"/>
            <p:cNvSpPr txBox="1">
              <a:spLocks noChangeArrowheads="1"/>
            </p:cNvSpPr>
            <p:nvPr/>
          </p:nvSpPr>
          <p:spPr bwMode="auto">
            <a:xfrm>
              <a:off x="4236" y="1948"/>
              <a:ext cx="180"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1" smtClean="0"/>
                <a:t>0</a:t>
              </a:r>
            </a:p>
          </p:txBody>
        </p:sp>
        <p:sp>
          <p:nvSpPr>
            <p:cNvPr id="11293" name="Text Box 1045"/>
            <p:cNvSpPr txBox="1">
              <a:spLocks noChangeArrowheads="1"/>
            </p:cNvSpPr>
            <p:nvPr/>
          </p:nvSpPr>
          <p:spPr bwMode="auto">
            <a:xfrm>
              <a:off x="558" y="1852"/>
              <a:ext cx="22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20</a:t>
              </a:r>
            </a:p>
          </p:txBody>
        </p:sp>
        <p:sp>
          <p:nvSpPr>
            <p:cNvPr id="11294" name="Text Box 1046"/>
            <p:cNvSpPr txBox="1">
              <a:spLocks noChangeArrowheads="1"/>
            </p:cNvSpPr>
            <p:nvPr/>
          </p:nvSpPr>
          <p:spPr bwMode="auto">
            <a:xfrm>
              <a:off x="558" y="1667"/>
              <a:ext cx="22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40</a:t>
              </a:r>
            </a:p>
          </p:txBody>
        </p:sp>
        <p:sp>
          <p:nvSpPr>
            <p:cNvPr id="11295" name="Text Box 1047"/>
            <p:cNvSpPr txBox="1">
              <a:spLocks noChangeArrowheads="1"/>
            </p:cNvSpPr>
            <p:nvPr/>
          </p:nvSpPr>
          <p:spPr bwMode="auto">
            <a:xfrm>
              <a:off x="558" y="1504"/>
              <a:ext cx="22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60</a:t>
              </a:r>
            </a:p>
          </p:txBody>
        </p:sp>
        <p:sp>
          <p:nvSpPr>
            <p:cNvPr id="11296" name="Text Box 1048"/>
            <p:cNvSpPr txBox="1">
              <a:spLocks noChangeArrowheads="1"/>
            </p:cNvSpPr>
            <p:nvPr/>
          </p:nvSpPr>
          <p:spPr bwMode="auto">
            <a:xfrm>
              <a:off x="558" y="1328"/>
              <a:ext cx="22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80</a:t>
              </a:r>
            </a:p>
          </p:txBody>
        </p:sp>
        <p:sp>
          <p:nvSpPr>
            <p:cNvPr id="11297" name="Text Box 1049"/>
            <p:cNvSpPr txBox="1">
              <a:spLocks noChangeArrowheads="1"/>
            </p:cNvSpPr>
            <p:nvPr/>
          </p:nvSpPr>
          <p:spPr bwMode="auto">
            <a:xfrm>
              <a:off x="506" y="1143"/>
              <a:ext cx="28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100</a:t>
              </a:r>
            </a:p>
          </p:txBody>
        </p:sp>
        <p:sp>
          <p:nvSpPr>
            <p:cNvPr id="11298" name="Text Box 1050"/>
            <p:cNvSpPr txBox="1">
              <a:spLocks noChangeArrowheads="1"/>
            </p:cNvSpPr>
            <p:nvPr/>
          </p:nvSpPr>
          <p:spPr bwMode="auto">
            <a:xfrm>
              <a:off x="506" y="959"/>
              <a:ext cx="28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120</a:t>
              </a:r>
            </a:p>
          </p:txBody>
        </p:sp>
        <p:sp>
          <p:nvSpPr>
            <p:cNvPr id="11299" name="Text Box 1051"/>
            <p:cNvSpPr txBox="1">
              <a:spLocks noChangeArrowheads="1"/>
            </p:cNvSpPr>
            <p:nvPr/>
          </p:nvSpPr>
          <p:spPr bwMode="auto">
            <a:xfrm>
              <a:off x="506" y="784"/>
              <a:ext cx="28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140</a:t>
              </a:r>
            </a:p>
          </p:txBody>
        </p:sp>
        <p:sp>
          <p:nvSpPr>
            <p:cNvPr id="61468" name="Text Box 1052"/>
            <p:cNvSpPr txBox="1">
              <a:spLocks noChangeArrowheads="1"/>
            </p:cNvSpPr>
            <p:nvPr/>
          </p:nvSpPr>
          <p:spPr bwMode="auto">
            <a:xfrm>
              <a:off x="1963" y="192"/>
              <a:ext cx="22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0" hangingPunct="0">
                <a:defRPr/>
              </a:pPr>
              <a:r>
                <a:rPr lang="en-US">
                  <a:effectLst>
                    <a:outerShdw blurRad="38100" dist="38100" dir="2700000" algn="tl">
                      <a:srgbClr val="C0C0C0"/>
                    </a:outerShdw>
                  </a:effectLst>
                  <a:latin typeface="Arial Rounded MT Bold" pitchFamily="34" charset="0"/>
                  <a:ea typeface="+mn-ea"/>
                </a:rPr>
                <a:t>  </a:t>
              </a:r>
              <a:endParaRPr lang="en-US">
                <a:ea typeface="+mn-ea"/>
              </a:endParaRPr>
            </a:p>
          </p:txBody>
        </p:sp>
        <p:pic>
          <p:nvPicPr>
            <p:cNvPr id="11301" name="Picture 1053"/>
            <p:cNvPicPr>
              <a:picLocks noChangeArrowheads="1"/>
            </p:cNvPicPr>
            <p:nvPr/>
          </p:nvPicPr>
          <p:blipFill>
            <a:blip r:embed="rId4" cstate="print"/>
            <a:srcRect/>
            <a:stretch>
              <a:fillRect/>
            </a:stretch>
          </p:blipFill>
          <p:spPr bwMode="auto">
            <a:xfrm>
              <a:off x="720" y="480"/>
              <a:ext cx="4209" cy="16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1302" name="Rectangle 1054"/>
            <p:cNvSpPr>
              <a:spLocks noChangeArrowheads="1"/>
            </p:cNvSpPr>
            <p:nvPr/>
          </p:nvSpPr>
          <p:spPr bwMode="auto">
            <a:xfrm>
              <a:off x="4080" y="576"/>
              <a:ext cx="720" cy="33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nvGrpSpPr>
            <p:cNvPr id="18471" name="Group 1055"/>
            <p:cNvGrpSpPr>
              <a:grpSpLocks/>
            </p:cNvGrpSpPr>
            <p:nvPr/>
          </p:nvGrpSpPr>
          <p:grpSpPr bwMode="auto">
            <a:xfrm>
              <a:off x="4032" y="518"/>
              <a:ext cx="720" cy="394"/>
              <a:chOff x="4080" y="432"/>
              <a:chExt cx="720" cy="394"/>
            </a:xfrm>
          </p:grpSpPr>
          <p:sp>
            <p:nvSpPr>
              <p:cNvPr id="11317" name="Text Box 1056"/>
              <p:cNvSpPr txBox="1">
                <a:spLocks noChangeArrowheads="1"/>
              </p:cNvSpPr>
              <p:nvPr/>
            </p:nvSpPr>
            <p:spPr bwMode="auto">
              <a:xfrm>
                <a:off x="4089" y="432"/>
                <a:ext cx="711"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t>External</a:t>
                </a:r>
              </a:p>
            </p:txBody>
          </p:sp>
          <p:sp>
            <p:nvSpPr>
              <p:cNvPr id="11318" name="Text Box 1057"/>
              <p:cNvSpPr txBox="1">
                <a:spLocks noChangeArrowheads="1"/>
              </p:cNvSpPr>
              <p:nvPr/>
            </p:nvSpPr>
            <p:spPr bwMode="auto">
              <a:xfrm>
                <a:off x="4080" y="576"/>
                <a:ext cx="675"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t>Internal</a:t>
                </a:r>
              </a:p>
            </p:txBody>
          </p:sp>
        </p:grpSp>
        <p:sp>
          <p:nvSpPr>
            <p:cNvPr id="11304" name="Text Box 1058"/>
            <p:cNvSpPr txBox="1">
              <a:spLocks noChangeArrowheads="1"/>
            </p:cNvSpPr>
            <p:nvPr/>
          </p:nvSpPr>
          <p:spPr bwMode="auto">
            <a:xfrm>
              <a:off x="588" y="2032"/>
              <a:ext cx="172"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0</a:t>
              </a:r>
            </a:p>
          </p:txBody>
        </p:sp>
        <p:sp>
          <p:nvSpPr>
            <p:cNvPr id="11305" name="Text Box 1059"/>
            <p:cNvSpPr txBox="1">
              <a:spLocks noChangeArrowheads="1"/>
            </p:cNvSpPr>
            <p:nvPr/>
          </p:nvSpPr>
          <p:spPr bwMode="auto">
            <a:xfrm>
              <a:off x="506" y="602"/>
              <a:ext cx="28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160</a:t>
              </a:r>
            </a:p>
          </p:txBody>
        </p:sp>
        <p:sp>
          <p:nvSpPr>
            <p:cNvPr id="11306" name="Text Box 1060"/>
            <p:cNvSpPr txBox="1">
              <a:spLocks noChangeArrowheads="1"/>
            </p:cNvSpPr>
            <p:nvPr/>
          </p:nvSpPr>
          <p:spPr bwMode="auto">
            <a:xfrm>
              <a:off x="506" y="424"/>
              <a:ext cx="28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180</a:t>
              </a:r>
            </a:p>
          </p:txBody>
        </p:sp>
        <p:sp>
          <p:nvSpPr>
            <p:cNvPr id="11307" name="Text Box 1061"/>
            <p:cNvSpPr txBox="1">
              <a:spLocks noChangeArrowheads="1"/>
            </p:cNvSpPr>
            <p:nvPr/>
          </p:nvSpPr>
          <p:spPr bwMode="auto">
            <a:xfrm>
              <a:off x="4836" y="2016"/>
              <a:ext cx="172"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0</a:t>
              </a:r>
            </a:p>
          </p:txBody>
        </p:sp>
        <p:sp>
          <p:nvSpPr>
            <p:cNvPr id="11308" name="Text Box 1062"/>
            <p:cNvSpPr txBox="1">
              <a:spLocks noChangeArrowheads="1"/>
            </p:cNvSpPr>
            <p:nvPr/>
          </p:nvSpPr>
          <p:spPr bwMode="auto">
            <a:xfrm>
              <a:off x="4841" y="1756"/>
              <a:ext cx="28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100</a:t>
              </a:r>
            </a:p>
          </p:txBody>
        </p:sp>
        <p:sp>
          <p:nvSpPr>
            <p:cNvPr id="11309" name="Text Box 1063"/>
            <p:cNvSpPr txBox="1">
              <a:spLocks noChangeArrowheads="1"/>
            </p:cNvSpPr>
            <p:nvPr/>
          </p:nvSpPr>
          <p:spPr bwMode="auto">
            <a:xfrm>
              <a:off x="4841" y="1488"/>
              <a:ext cx="28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200</a:t>
              </a:r>
            </a:p>
          </p:txBody>
        </p:sp>
        <p:sp>
          <p:nvSpPr>
            <p:cNvPr id="11310" name="Text Box 1064"/>
            <p:cNvSpPr txBox="1">
              <a:spLocks noChangeArrowheads="1"/>
            </p:cNvSpPr>
            <p:nvPr/>
          </p:nvSpPr>
          <p:spPr bwMode="auto">
            <a:xfrm>
              <a:off x="4841" y="1228"/>
              <a:ext cx="28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300</a:t>
              </a:r>
            </a:p>
          </p:txBody>
        </p:sp>
        <p:sp>
          <p:nvSpPr>
            <p:cNvPr id="11311" name="Text Box 1065"/>
            <p:cNvSpPr txBox="1">
              <a:spLocks noChangeArrowheads="1"/>
            </p:cNvSpPr>
            <p:nvPr/>
          </p:nvSpPr>
          <p:spPr bwMode="auto">
            <a:xfrm>
              <a:off x="4841" y="960"/>
              <a:ext cx="28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400</a:t>
              </a:r>
            </a:p>
          </p:txBody>
        </p:sp>
        <p:sp>
          <p:nvSpPr>
            <p:cNvPr id="11312" name="Text Box 1066"/>
            <p:cNvSpPr txBox="1">
              <a:spLocks noChangeArrowheads="1"/>
            </p:cNvSpPr>
            <p:nvPr/>
          </p:nvSpPr>
          <p:spPr bwMode="auto">
            <a:xfrm>
              <a:off x="4852" y="700"/>
              <a:ext cx="28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500</a:t>
              </a:r>
            </a:p>
          </p:txBody>
        </p:sp>
        <p:sp>
          <p:nvSpPr>
            <p:cNvPr id="11313" name="Text Box 1067"/>
            <p:cNvSpPr txBox="1">
              <a:spLocks noChangeArrowheads="1"/>
            </p:cNvSpPr>
            <p:nvPr/>
          </p:nvSpPr>
          <p:spPr bwMode="auto">
            <a:xfrm>
              <a:off x="4841" y="432"/>
              <a:ext cx="284"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1" smtClean="0"/>
                <a:t>600</a:t>
              </a:r>
            </a:p>
          </p:txBody>
        </p:sp>
        <p:sp>
          <p:nvSpPr>
            <p:cNvPr id="11314" name="Text Box 1068"/>
            <p:cNvSpPr txBox="1">
              <a:spLocks noChangeArrowheads="1"/>
            </p:cNvSpPr>
            <p:nvPr/>
          </p:nvSpPr>
          <p:spPr bwMode="auto">
            <a:xfrm flipH="1" flipV="1">
              <a:off x="5040" y="336"/>
              <a:ext cx="578" cy="20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smtClean="0"/>
                <a:t>Primary Productivity </a:t>
              </a:r>
            </a:p>
            <a:p>
              <a:pPr algn="ctr" eaLnBrk="1" hangingPunct="1">
                <a:defRPr/>
              </a:pPr>
              <a:r>
                <a:rPr lang="en-US" sz="1600" b="1" smtClean="0"/>
                <a:t>Loading (Internal)</a:t>
              </a:r>
            </a:p>
            <a:p>
              <a:pPr algn="ctr" eaLnBrk="1" hangingPunct="1">
                <a:defRPr/>
              </a:pPr>
              <a:r>
                <a:rPr lang="en-US" sz="1600" b="1" smtClean="0"/>
                <a:t>(metric tons C d</a:t>
              </a:r>
              <a:r>
                <a:rPr lang="en-US" sz="1600" b="1" baseline="30000" smtClean="0"/>
                <a:t>-1</a:t>
              </a:r>
              <a:r>
                <a:rPr lang="en-US" sz="1600" b="1" smtClean="0"/>
                <a:t>)</a:t>
              </a:r>
            </a:p>
          </p:txBody>
        </p:sp>
        <p:pic>
          <p:nvPicPr>
            <p:cNvPr id="11315" name="Picture 1069"/>
            <p:cNvPicPr>
              <a:picLocks noChangeArrowheads="1"/>
            </p:cNvPicPr>
            <p:nvPr/>
          </p:nvPicPr>
          <p:blipFill>
            <a:blip r:embed="rId5" cstate="print"/>
            <a:srcRect/>
            <a:stretch>
              <a:fillRect/>
            </a:stretch>
          </p:blipFill>
          <p:spPr bwMode="auto">
            <a:xfrm>
              <a:off x="720" y="2207"/>
              <a:ext cx="4209" cy="16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1316" name="Text Box 1070"/>
            <p:cNvSpPr txBox="1">
              <a:spLocks noChangeArrowheads="1"/>
            </p:cNvSpPr>
            <p:nvPr/>
          </p:nvSpPr>
          <p:spPr bwMode="auto">
            <a:xfrm flipH="1" flipV="1">
              <a:off x="4704" y="3814"/>
              <a:ext cx="308" cy="4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eaVert">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t>2004</a:t>
              </a:r>
            </a:p>
          </p:txBody>
        </p:sp>
      </p:grpSp>
      <p:graphicFrame>
        <p:nvGraphicFramePr>
          <p:cNvPr id="18435" name="Object 1071"/>
          <p:cNvGraphicFramePr>
            <a:graphicFrameLocks noChangeAspect="1"/>
          </p:cNvGraphicFramePr>
          <p:nvPr/>
        </p:nvGraphicFramePr>
        <p:xfrm>
          <a:off x="3903663" y="3641725"/>
          <a:ext cx="195262" cy="320675"/>
        </p:xfrm>
        <a:graphic>
          <a:graphicData uri="http://schemas.openxmlformats.org/presentationml/2006/ole">
            <p:oleObj spid="_x0000_s18435" name="Photo Editor Photo" r:id="rId6" imgW="352474" imgH="476316" progId="MSPhotoEd.3">
              <p:embed/>
            </p:oleObj>
          </a:graphicData>
        </a:graphic>
      </p:graphicFrame>
      <p:graphicFrame>
        <p:nvGraphicFramePr>
          <p:cNvPr id="18436" name="Object 1072"/>
          <p:cNvGraphicFramePr>
            <a:graphicFrameLocks noChangeAspect="1"/>
          </p:cNvGraphicFramePr>
          <p:nvPr/>
        </p:nvGraphicFramePr>
        <p:xfrm>
          <a:off x="4114800" y="3581400"/>
          <a:ext cx="287338" cy="473075"/>
        </p:xfrm>
        <a:graphic>
          <a:graphicData uri="http://schemas.openxmlformats.org/presentationml/2006/ole">
            <p:oleObj spid="_x0000_s18436" name="Photo Editor Photo" r:id="rId7" imgW="352474" imgH="476316" progId="MSPhotoEd.3">
              <p:embed/>
            </p:oleObj>
          </a:graphicData>
        </a:graphic>
      </p:graphicFrame>
      <p:graphicFrame>
        <p:nvGraphicFramePr>
          <p:cNvPr id="18437" name="Object 1073"/>
          <p:cNvGraphicFramePr>
            <a:graphicFrameLocks noChangeAspect="1"/>
          </p:cNvGraphicFramePr>
          <p:nvPr/>
        </p:nvGraphicFramePr>
        <p:xfrm>
          <a:off x="4376738" y="3641725"/>
          <a:ext cx="195262" cy="320675"/>
        </p:xfrm>
        <a:graphic>
          <a:graphicData uri="http://schemas.openxmlformats.org/presentationml/2006/ole">
            <p:oleObj spid="_x0000_s18437" name="Photo Editor Photo" r:id="rId8" imgW="352474" imgH="476316" progId="MSPhotoEd.3">
              <p:embed/>
            </p:oleObj>
          </a:graphicData>
        </a:graphic>
      </p:graphicFrame>
      <p:graphicFrame>
        <p:nvGraphicFramePr>
          <p:cNvPr id="18438" name="Object 1074"/>
          <p:cNvGraphicFramePr>
            <a:graphicFrameLocks noChangeAspect="1"/>
          </p:cNvGraphicFramePr>
          <p:nvPr/>
        </p:nvGraphicFramePr>
        <p:xfrm>
          <a:off x="1524000" y="4343400"/>
          <a:ext cx="195263" cy="320675"/>
        </p:xfrm>
        <a:graphic>
          <a:graphicData uri="http://schemas.openxmlformats.org/presentationml/2006/ole">
            <p:oleObj spid="_x0000_s18438" name="Photo Editor Photo" r:id="rId9" imgW="352474" imgH="476316" progId="MSPhotoEd.3">
              <p:embed/>
            </p:oleObj>
          </a:graphicData>
        </a:graphic>
      </p:graphicFrame>
      <p:graphicFrame>
        <p:nvGraphicFramePr>
          <p:cNvPr id="18439" name="Object 1075"/>
          <p:cNvGraphicFramePr>
            <a:graphicFrameLocks noChangeAspect="1"/>
          </p:cNvGraphicFramePr>
          <p:nvPr/>
        </p:nvGraphicFramePr>
        <p:xfrm>
          <a:off x="1676400" y="4267200"/>
          <a:ext cx="287338" cy="473075"/>
        </p:xfrm>
        <a:graphic>
          <a:graphicData uri="http://schemas.openxmlformats.org/presentationml/2006/ole">
            <p:oleObj spid="_x0000_s18439" name="Photo Editor Photo" r:id="rId10" imgW="352474" imgH="476316" progId="MSPhotoEd.3">
              <p:embed/>
            </p:oleObj>
          </a:graphicData>
        </a:graphic>
      </p:graphicFrame>
      <p:graphicFrame>
        <p:nvGraphicFramePr>
          <p:cNvPr id="18440" name="Object 1076"/>
          <p:cNvGraphicFramePr>
            <a:graphicFrameLocks noChangeAspect="1"/>
          </p:cNvGraphicFramePr>
          <p:nvPr/>
        </p:nvGraphicFramePr>
        <p:xfrm>
          <a:off x="7272338" y="5165725"/>
          <a:ext cx="195262" cy="320675"/>
        </p:xfrm>
        <a:graphic>
          <a:graphicData uri="http://schemas.openxmlformats.org/presentationml/2006/ole">
            <p:oleObj spid="_x0000_s18440" name="Photo Editor Photo" r:id="rId11" imgW="352474" imgH="476316" progId="MSPhotoEd.3">
              <p:embed/>
            </p:oleObj>
          </a:graphicData>
        </a:graphic>
      </p:graphicFrame>
      <p:sp>
        <p:nvSpPr>
          <p:cNvPr id="61493" name="Text Box 1077"/>
          <p:cNvSpPr txBox="1">
            <a:spLocks noChangeArrowheads="1"/>
          </p:cNvSpPr>
          <p:nvPr/>
        </p:nvSpPr>
        <p:spPr bwMode="auto">
          <a:xfrm>
            <a:off x="76200" y="152400"/>
            <a:ext cx="9067800" cy="369888"/>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1800" b="1" smtClean="0">
                <a:effectLst>
                  <a:outerShdw blurRad="38100" dist="38100" dir="2700000" algn="tl">
                    <a:srgbClr val="C0C0C0"/>
                  </a:outerShdw>
                </a:effectLst>
                <a:latin typeface="Comic Sans MS" pitchFamily="66" charset="0"/>
              </a:rPr>
              <a:t>Carbon inputs to the Neuse R. Estuary: Hurricane vs Non-hurricane conditions</a:t>
            </a:r>
          </a:p>
        </p:txBody>
      </p:sp>
      <p:sp>
        <p:nvSpPr>
          <p:cNvPr id="11274" name="Text Box 1078"/>
          <p:cNvSpPr txBox="1">
            <a:spLocks noChangeArrowheads="1"/>
          </p:cNvSpPr>
          <p:nvPr/>
        </p:nvSpPr>
        <p:spPr bwMode="auto">
          <a:xfrm>
            <a:off x="7369175" y="4572000"/>
            <a:ext cx="1698625" cy="395288"/>
          </a:xfrm>
          <a:prstGeom prst="rect">
            <a:avLst/>
          </a:prstGeom>
          <a:noFill/>
          <a:ln w="2857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800" dirty="0" smtClean="0"/>
              <a:t>Paerl et al. 2006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52400" y="0"/>
            <a:ext cx="8839200" cy="1143000"/>
          </a:xfrm>
        </p:spPr>
        <p:txBody>
          <a:bodyPr/>
          <a:lstStyle/>
          <a:p>
            <a:pPr>
              <a:defRPr/>
            </a:pPr>
            <a:r>
              <a:rPr lang="en-US" sz="3200" b="1" smtClean="0">
                <a:solidFill>
                  <a:srgbClr val="FFFF00"/>
                </a:solidFill>
                <a:effectLst>
                  <a:outerShdw blurRad="38100" dist="38100" dir="2700000" algn="tl">
                    <a:srgbClr val="000000"/>
                  </a:outerShdw>
                </a:effectLst>
                <a:latin typeface="Comic Sans MS" pitchFamily="66" charset="0"/>
              </a:rPr>
              <a:t>The Hurricanes of 1999: What Happened?</a:t>
            </a:r>
          </a:p>
        </p:txBody>
      </p:sp>
      <p:pic>
        <p:nvPicPr>
          <p:cNvPr id="19459" name="Picture 3" descr="Floyd_19990915_2015_md"/>
          <p:cNvPicPr>
            <a:picLocks noChangeAspect="1" noChangeArrowheads="1"/>
          </p:cNvPicPr>
          <p:nvPr/>
        </p:nvPicPr>
        <p:blipFill>
          <a:blip r:embed="rId3" cstate="print"/>
          <a:srcRect l="21352" r="5724" b="7777"/>
          <a:stretch>
            <a:fillRect/>
          </a:stretch>
        </p:blipFill>
        <p:spPr bwMode="auto">
          <a:xfrm>
            <a:off x="5029200" y="914400"/>
            <a:ext cx="3935413" cy="4038600"/>
          </a:xfrm>
          <a:prstGeom prst="rect">
            <a:avLst/>
          </a:prstGeom>
          <a:noFill/>
          <a:ln w="9525">
            <a:noFill/>
            <a:miter lim="800000"/>
            <a:headEnd/>
            <a:tailEnd/>
          </a:ln>
        </p:spPr>
      </p:pic>
      <p:sp>
        <p:nvSpPr>
          <p:cNvPr id="89092" name="Text Box 4"/>
          <p:cNvSpPr txBox="1">
            <a:spLocks noChangeArrowheads="1"/>
          </p:cNvSpPr>
          <p:nvPr/>
        </p:nvSpPr>
        <p:spPr bwMode="auto">
          <a:xfrm>
            <a:off x="381000" y="4572000"/>
            <a:ext cx="15875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1200" b="1" smtClean="0">
                <a:solidFill>
                  <a:srgbClr val="FFFF00"/>
                </a:solidFill>
                <a:effectLst>
                  <a:outerShdw blurRad="38100" dist="38100" dir="2700000" algn="tl">
                    <a:srgbClr val="000000"/>
                  </a:outerShdw>
                </a:effectLst>
              </a:rPr>
              <a:t>Dennis, 30 Aug., 1999</a:t>
            </a:r>
          </a:p>
        </p:txBody>
      </p:sp>
      <p:sp>
        <p:nvSpPr>
          <p:cNvPr id="89093" name="Text Box 5"/>
          <p:cNvSpPr txBox="1">
            <a:spLocks noChangeArrowheads="1"/>
          </p:cNvSpPr>
          <p:nvPr/>
        </p:nvSpPr>
        <p:spPr bwMode="auto">
          <a:xfrm>
            <a:off x="6019800" y="4495800"/>
            <a:ext cx="197961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1600" b="1" smtClean="0">
                <a:solidFill>
                  <a:srgbClr val="FFFF00"/>
                </a:solidFill>
                <a:effectLst>
                  <a:outerShdw blurRad="38100" dist="38100" dir="2700000" algn="tl">
                    <a:srgbClr val="000000"/>
                  </a:outerShdw>
                </a:effectLst>
              </a:rPr>
              <a:t>Floyd, 15 Sept., 1999</a:t>
            </a:r>
          </a:p>
        </p:txBody>
      </p:sp>
      <p:sp>
        <p:nvSpPr>
          <p:cNvPr id="89094" name="Text Box 6"/>
          <p:cNvSpPr txBox="1">
            <a:spLocks noChangeArrowheads="1"/>
          </p:cNvSpPr>
          <p:nvPr/>
        </p:nvSpPr>
        <p:spPr bwMode="auto">
          <a:xfrm>
            <a:off x="1752600" y="5572125"/>
            <a:ext cx="7010400" cy="1133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Font typeface="Symbol" pitchFamily="18" charset="2"/>
              <a:buChar char="·"/>
              <a:defRPr/>
            </a:pPr>
            <a:r>
              <a:rPr lang="en-US" sz="1800" b="1" smtClean="0">
                <a:solidFill>
                  <a:srgbClr val="FF0000"/>
                </a:solidFill>
                <a:effectLst>
                  <a:outerShdw blurRad="38100" dist="38100" dir="2700000" algn="tl">
                    <a:srgbClr val="000000"/>
                  </a:outerShdw>
                </a:effectLst>
                <a:latin typeface="Comic Sans MS" pitchFamily="66" charset="0"/>
                <a:sym typeface="Symbol" pitchFamily="18" charset="2"/>
              </a:rPr>
              <a:t> </a:t>
            </a:r>
            <a:r>
              <a:rPr lang="en-US" sz="1400" b="1" smtClean="0">
                <a:solidFill>
                  <a:srgbClr val="FF0000"/>
                </a:solidFill>
                <a:effectLst>
                  <a:outerShdw blurRad="38100" dist="38100" dir="2700000" algn="tl">
                    <a:srgbClr val="000000"/>
                  </a:outerShdw>
                </a:effectLst>
                <a:latin typeface="Comic Sans MS" pitchFamily="66" charset="0"/>
                <a:sym typeface="Symbol" pitchFamily="18" charset="2"/>
              </a:rPr>
              <a:t>3 SS-scale 3 hurricanes (Dennis, Floyd &amp; Irene) within 6 weeks</a:t>
            </a:r>
          </a:p>
          <a:p>
            <a:pPr eaLnBrk="1" hangingPunct="1">
              <a:spcBef>
                <a:spcPct val="20000"/>
              </a:spcBef>
              <a:buFont typeface="Symbol" pitchFamily="18" charset="2"/>
              <a:buChar char="·"/>
              <a:defRPr/>
            </a:pPr>
            <a:r>
              <a:rPr lang="en-US" sz="1400" b="1" smtClean="0">
                <a:solidFill>
                  <a:srgbClr val="FF0000"/>
                </a:solidFill>
                <a:effectLst>
                  <a:outerShdw blurRad="38100" dist="38100" dir="2700000" algn="tl">
                    <a:srgbClr val="000000"/>
                  </a:outerShdw>
                </a:effectLst>
                <a:latin typeface="Comic Sans MS" pitchFamily="66" charset="0"/>
              </a:rPr>
              <a:t> Record rainfalls in Pamlico Sound Basin.</a:t>
            </a:r>
          </a:p>
          <a:p>
            <a:pPr eaLnBrk="1" hangingPunct="1">
              <a:spcBef>
                <a:spcPct val="20000"/>
              </a:spcBef>
              <a:buFont typeface="Symbol" pitchFamily="18" charset="2"/>
              <a:buChar char="·"/>
              <a:defRPr/>
            </a:pPr>
            <a:r>
              <a:rPr lang="en-US" sz="1400" b="1" smtClean="0">
                <a:solidFill>
                  <a:srgbClr val="FF0000"/>
                </a:solidFill>
                <a:effectLst>
                  <a:outerShdw blurRad="38100" dist="38100" dir="2700000" algn="tl">
                    <a:srgbClr val="000000"/>
                  </a:outerShdw>
                </a:effectLst>
                <a:latin typeface="Comic Sans MS" pitchFamily="66" charset="0"/>
                <a:sym typeface="Symbol" pitchFamily="18" charset="2"/>
              </a:rPr>
              <a:t> 50-500 year floods in PS watershed</a:t>
            </a:r>
          </a:p>
          <a:p>
            <a:pPr eaLnBrk="1" hangingPunct="1">
              <a:spcBef>
                <a:spcPct val="20000"/>
              </a:spcBef>
              <a:buFont typeface="Symbol" pitchFamily="18" charset="2"/>
              <a:buChar char="·"/>
              <a:defRPr/>
            </a:pPr>
            <a:r>
              <a:rPr lang="en-US" sz="1400" b="1" smtClean="0">
                <a:solidFill>
                  <a:srgbClr val="FF0000"/>
                </a:solidFill>
                <a:effectLst>
                  <a:outerShdw blurRad="38100" dist="38100" dir="2700000" algn="tl">
                    <a:srgbClr val="000000"/>
                  </a:outerShdw>
                </a:effectLst>
                <a:latin typeface="Comic Sans MS" pitchFamily="66" charset="0"/>
                <a:sym typeface="Symbol" pitchFamily="18" charset="2"/>
              </a:rPr>
              <a:t> PS Received annual water and N loads in about 1.5 months</a:t>
            </a:r>
          </a:p>
        </p:txBody>
      </p:sp>
      <p:graphicFrame>
        <p:nvGraphicFramePr>
          <p:cNvPr id="19463" name="Object 7"/>
          <p:cNvGraphicFramePr>
            <a:graphicFrameLocks noChangeAspect="1"/>
          </p:cNvGraphicFramePr>
          <p:nvPr/>
        </p:nvGraphicFramePr>
        <p:xfrm>
          <a:off x="3505200" y="914400"/>
          <a:ext cx="1938338" cy="1830388"/>
        </p:xfrm>
        <a:graphic>
          <a:graphicData uri="http://schemas.openxmlformats.org/presentationml/2006/ole">
            <p:oleObj spid="_x0000_s19463" name="Photo Editor Photo" r:id="rId4" imgW="4791744" imgH="4525007" progId="MSPhotoEd.3">
              <p:embed/>
            </p:oleObj>
          </a:graphicData>
        </a:graphic>
      </p:graphicFrame>
      <p:pic>
        <p:nvPicPr>
          <p:cNvPr id="19464" name="Picture 8" descr="DrainageBasinMapHurrs"/>
          <p:cNvPicPr>
            <a:picLocks noChangeAspect="1" noChangeArrowheads="1"/>
          </p:cNvPicPr>
          <p:nvPr/>
        </p:nvPicPr>
        <p:blipFill>
          <a:blip r:embed="rId5" cstate="print"/>
          <a:srcRect/>
          <a:stretch>
            <a:fillRect/>
          </a:stretch>
        </p:blipFill>
        <p:spPr bwMode="auto">
          <a:xfrm>
            <a:off x="76200" y="1066800"/>
            <a:ext cx="3352800" cy="1638300"/>
          </a:xfrm>
          <a:prstGeom prst="rect">
            <a:avLst/>
          </a:prstGeom>
          <a:noFill/>
          <a:ln w="9525">
            <a:noFill/>
            <a:miter lim="800000"/>
            <a:headEnd/>
            <a:tailEnd/>
          </a:ln>
        </p:spPr>
      </p:pic>
      <p:pic>
        <p:nvPicPr>
          <p:cNvPr id="19465" name="Picture 9" descr="precip-departures_sept99"/>
          <p:cNvPicPr>
            <a:picLocks noChangeAspect="1" noChangeArrowheads="1"/>
          </p:cNvPicPr>
          <p:nvPr/>
        </p:nvPicPr>
        <p:blipFill>
          <a:blip r:embed="rId6" cstate="print">
            <a:lum bright="6000" contrast="18000"/>
          </a:blip>
          <a:srcRect/>
          <a:stretch>
            <a:fillRect/>
          </a:stretch>
        </p:blipFill>
        <p:spPr bwMode="auto">
          <a:xfrm>
            <a:off x="2286000" y="3698875"/>
            <a:ext cx="3048000" cy="1787525"/>
          </a:xfrm>
          <a:prstGeom prst="rect">
            <a:avLst/>
          </a:prstGeom>
          <a:noFill/>
          <a:ln w="9525">
            <a:noFill/>
            <a:miter lim="800000"/>
            <a:headEnd/>
            <a:tailEnd/>
          </a:ln>
        </p:spPr>
      </p:pic>
      <p:pic>
        <p:nvPicPr>
          <p:cNvPr id="19466" name="Picture 10" descr="hurr-floyd-19990916-0645utc-g84kmir"/>
          <p:cNvPicPr>
            <a:picLocks noChangeAspect="1" noChangeArrowheads="1"/>
          </p:cNvPicPr>
          <p:nvPr/>
        </p:nvPicPr>
        <p:blipFill>
          <a:blip r:embed="rId7" cstate="print"/>
          <a:srcRect/>
          <a:stretch>
            <a:fillRect/>
          </a:stretch>
        </p:blipFill>
        <p:spPr bwMode="auto">
          <a:xfrm>
            <a:off x="76200" y="2819400"/>
            <a:ext cx="21336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loyd 23 sept"/>
          <p:cNvPicPr>
            <a:picLocks noChangeAspect="1" noChangeArrowheads="1"/>
          </p:cNvPicPr>
          <p:nvPr/>
        </p:nvPicPr>
        <p:blipFill>
          <a:blip r:embed="rId3" cstate="print">
            <a:lum bright="12000" contrast="12000"/>
          </a:blip>
          <a:srcRect r="10527"/>
          <a:stretch>
            <a:fillRect/>
          </a:stretch>
        </p:blipFill>
        <p:spPr bwMode="auto">
          <a:xfrm>
            <a:off x="3879850" y="1422400"/>
            <a:ext cx="5264150" cy="4486275"/>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lum bright="6000" contrast="12000"/>
          </a:blip>
          <a:srcRect l="8824" r="8823"/>
          <a:stretch>
            <a:fillRect/>
          </a:stretch>
        </p:blipFill>
        <p:spPr bwMode="auto">
          <a:xfrm>
            <a:off x="0" y="806450"/>
            <a:ext cx="4281488" cy="3897313"/>
          </a:xfrm>
          <a:prstGeom prst="rect">
            <a:avLst/>
          </a:prstGeom>
          <a:noFill/>
          <a:ln w="9525">
            <a:noFill/>
            <a:miter lim="800000"/>
            <a:headEnd/>
            <a:tailEnd/>
          </a:ln>
        </p:spPr>
      </p:pic>
      <p:sp>
        <p:nvSpPr>
          <p:cNvPr id="89092" name="Text Box 4"/>
          <p:cNvSpPr txBox="1">
            <a:spLocks noChangeArrowheads="1"/>
          </p:cNvSpPr>
          <p:nvPr/>
        </p:nvSpPr>
        <p:spPr bwMode="auto">
          <a:xfrm>
            <a:off x="1117600" y="450850"/>
            <a:ext cx="1701800" cy="387350"/>
          </a:xfrm>
          <a:prstGeom prst="rect">
            <a:avLst/>
          </a:prstGeom>
          <a:noFill/>
          <a:ln w="9525">
            <a:noFill/>
            <a:miter lim="800000"/>
            <a:headEnd/>
            <a:tailEnd/>
          </a:ln>
          <a:effectLst/>
        </p:spPr>
        <p:txBody>
          <a:bodyPr wrap="none" lIns="82058" tIns="41029" rIns="82058" bIns="41029">
            <a:spAutoFit/>
          </a:bodyPr>
          <a:lstStyle>
            <a:lvl1pPr defTabSz="820738" eaLnBrk="0" hangingPunct="0">
              <a:defRPr sz="2400">
                <a:solidFill>
                  <a:schemeClr val="tx1"/>
                </a:solidFill>
                <a:latin typeface="Times New Roman" pitchFamily="18" charset="0"/>
                <a:ea typeface="MS PGothic" pitchFamily="34" charset="-128"/>
              </a:defRPr>
            </a:lvl1pPr>
            <a:lvl2pPr marL="742950" indent="-285750" defTabSz="820738" eaLnBrk="0" hangingPunct="0">
              <a:defRPr sz="2400">
                <a:solidFill>
                  <a:schemeClr val="tx1"/>
                </a:solidFill>
                <a:latin typeface="Times New Roman" pitchFamily="18" charset="0"/>
                <a:ea typeface="MS PGothic" pitchFamily="34" charset="-128"/>
              </a:defRPr>
            </a:lvl2pPr>
            <a:lvl3pPr marL="1143000" indent="-228600" defTabSz="820738" eaLnBrk="0" hangingPunct="0">
              <a:defRPr sz="2400">
                <a:solidFill>
                  <a:schemeClr val="tx1"/>
                </a:solidFill>
                <a:latin typeface="Times New Roman" pitchFamily="18" charset="0"/>
                <a:ea typeface="MS PGothic" pitchFamily="34" charset="-128"/>
              </a:defRPr>
            </a:lvl3pPr>
            <a:lvl4pPr marL="1600200" indent="-228600" defTabSz="820738" eaLnBrk="0" hangingPunct="0">
              <a:defRPr sz="2400">
                <a:solidFill>
                  <a:schemeClr val="tx1"/>
                </a:solidFill>
                <a:latin typeface="Times New Roman" pitchFamily="18" charset="0"/>
                <a:ea typeface="MS PGothic" pitchFamily="34" charset="-128"/>
              </a:defRPr>
            </a:lvl4pPr>
            <a:lvl5pPr marL="2057400" indent="-228600" defTabSz="820738" eaLnBrk="0" hangingPunct="0">
              <a:defRPr sz="2400">
                <a:solidFill>
                  <a:schemeClr val="tx1"/>
                </a:solidFill>
                <a:latin typeface="Times New Roman" pitchFamily="18" charset="0"/>
                <a:ea typeface="MS PGothic" pitchFamily="34" charset="-128"/>
              </a:defRPr>
            </a:lvl5pPr>
            <a:lvl6pPr marL="25146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defRPr/>
            </a:pPr>
            <a:r>
              <a:rPr lang="en-US" sz="2000" b="1" smtClean="0">
                <a:solidFill>
                  <a:srgbClr val="FFFF00"/>
                </a:solidFill>
                <a:effectLst>
                  <a:outerShdw blurRad="38100" dist="38100" dir="2700000" algn="tl">
                    <a:srgbClr val="000000"/>
                  </a:outerShdw>
                </a:effectLst>
              </a:rPr>
              <a:t>Pre-hurricane</a:t>
            </a:r>
          </a:p>
        </p:txBody>
      </p:sp>
      <p:sp>
        <p:nvSpPr>
          <p:cNvPr id="89093" name="Text Box 5"/>
          <p:cNvSpPr txBox="1">
            <a:spLocks noChangeArrowheads="1"/>
          </p:cNvSpPr>
          <p:nvPr/>
        </p:nvSpPr>
        <p:spPr bwMode="auto">
          <a:xfrm>
            <a:off x="4751388" y="1060450"/>
            <a:ext cx="3584575" cy="387350"/>
          </a:xfrm>
          <a:prstGeom prst="rect">
            <a:avLst/>
          </a:prstGeom>
          <a:noFill/>
          <a:ln w="9525">
            <a:noFill/>
            <a:miter lim="800000"/>
            <a:headEnd/>
            <a:tailEnd/>
          </a:ln>
          <a:effectLst/>
        </p:spPr>
        <p:txBody>
          <a:bodyPr wrap="none" lIns="82058" tIns="41029" rIns="82058" bIns="41029">
            <a:spAutoFit/>
          </a:bodyPr>
          <a:lstStyle>
            <a:lvl1pPr defTabSz="820738" eaLnBrk="0" hangingPunct="0">
              <a:defRPr sz="2400">
                <a:solidFill>
                  <a:schemeClr val="tx1"/>
                </a:solidFill>
                <a:latin typeface="Times New Roman" pitchFamily="18" charset="0"/>
                <a:ea typeface="MS PGothic" pitchFamily="34" charset="-128"/>
              </a:defRPr>
            </a:lvl1pPr>
            <a:lvl2pPr marL="742950" indent="-285750" defTabSz="820738" eaLnBrk="0" hangingPunct="0">
              <a:defRPr sz="2400">
                <a:solidFill>
                  <a:schemeClr val="tx1"/>
                </a:solidFill>
                <a:latin typeface="Times New Roman" pitchFamily="18" charset="0"/>
                <a:ea typeface="MS PGothic" pitchFamily="34" charset="-128"/>
              </a:defRPr>
            </a:lvl2pPr>
            <a:lvl3pPr marL="1143000" indent="-228600" defTabSz="820738" eaLnBrk="0" hangingPunct="0">
              <a:defRPr sz="2400">
                <a:solidFill>
                  <a:schemeClr val="tx1"/>
                </a:solidFill>
                <a:latin typeface="Times New Roman" pitchFamily="18" charset="0"/>
                <a:ea typeface="MS PGothic" pitchFamily="34" charset="-128"/>
              </a:defRPr>
            </a:lvl3pPr>
            <a:lvl4pPr marL="1600200" indent="-228600" defTabSz="820738" eaLnBrk="0" hangingPunct="0">
              <a:defRPr sz="2400">
                <a:solidFill>
                  <a:schemeClr val="tx1"/>
                </a:solidFill>
                <a:latin typeface="Times New Roman" pitchFamily="18" charset="0"/>
                <a:ea typeface="MS PGothic" pitchFamily="34" charset="-128"/>
              </a:defRPr>
            </a:lvl4pPr>
            <a:lvl5pPr marL="2057400" indent="-228600" defTabSz="820738" eaLnBrk="0" hangingPunct="0">
              <a:defRPr sz="2400">
                <a:solidFill>
                  <a:schemeClr val="tx1"/>
                </a:solidFill>
                <a:latin typeface="Times New Roman" pitchFamily="18" charset="0"/>
                <a:ea typeface="MS PGothic" pitchFamily="34" charset="-128"/>
              </a:defRPr>
            </a:lvl5pPr>
            <a:lvl6pPr marL="25146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820738"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defRPr/>
            </a:pPr>
            <a:r>
              <a:rPr lang="en-US" sz="2000" b="1" smtClean="0">
                <a:solidFill>
                  <a:srgbClr val="FFFF00"/>
                </a:solidFill>
                <a:effectLst>
                  <a:outerShdw blurRad="38100" dist="38100" dir="2700000" algn="tl">
                    <a:srgbClr val="000000"/>
                  </a:outerShdw>
                </a:effectLst>
              </a:rPr>
              <a:t>Post-Floyd, September 23, 1999</a:t>
            </a:r>
          </a:p>
        </p:txBody>
      </p:sp>
      <p:sp>
        <p:nvSpPr>
          <p:cNvPr id="20486" name="Text Box 6"/>
          <p:cNvSpPr txBox="1">
            <a:spLocks noChangeArrowheads="1"/>
          </p:cNvSpPr>
          <p:nvPr/>
        </p:nvSpPr>
        <p:spPr bwMode="auto">
          <a:xfrm>
            <a:off x="2012950" y="5041900"/>
            <a:ext cx="1247775" cy="323850"/>
          </a:xfrm>
          <a:prstGeom prst="rect">
            <a:avLst/>
          </a:prstGeom>
          <a:noFill/>
          <a:ln w="9525">
            <a:noFill/>
            <a:miter lim="800000"/>
            <a:headEnd/>
            <a:tailEnd/>
          </a:ln>
        </p:spPr>
        <p:txBody>
          <a:bodyPr wrap="none" lIns="82058" tIns="41029" rIns="82058" bIns="41029">
            <a:spAutoFit/>
          </a:bodyPr>
          <a:lstStyle/>
          <a:p>
            <a:pPr algn="ctr" defTabSz="820738" eaLnBrk="0" hangingPunct="0"/>
            <a:r>
              <a:rPr lang="en-US" sz="1600" b="1" u="sng">
                <a:solidFill>
                  <a:srgbClr val="FF0066"/>
                </a:solidFill>
              </a:rPr>
              <a:t>Neuse River</a:t>
            </a:r>
          </a:p>
        </p:txBody>
      </p:sp>
      <p:sp>
        <p:nvSpPr>
          <p:cNvPr id="20487" name="Line 7"/>
          <p:cNvSpPr>
            <a:spLocks noChangeShapeType="1"/>
          </p:cNvSpPr>
          <p:nvPr/>
        </p:nvSpPr>
        <p:spPr bwMode="auto">
          <a:xfrm flipV="1">
            <a:off x="3260725" y="4102100"/>
            <a:ext cx="1519238" cy="1176338"/>
          </a:xfrm>
          <a:prstGeom prst="line">
            <a:avLst/>
          </a:prstGeom>
          <a:noFill/>
          <a:ln w="25400">
            <a:solidFill>
              <a:srgbClr val="FF0066"/>
            </a:solidFill>
            <a:round/>
            <a:headEnd/>
            <a:tailEnd type="triangle" w="med" len="med"/>
          </a:ln>
        </p:spPr>
        <p:txBody>
          <a:bodyPr anchor="ctr"/>
          <a:lstStyle/>
          <a:p>
            <a:endParaRPr lang="en-US"/>
          </a:p>
        </p:txBody>
      </p:sp>
      <p:sp>
        <p:nvSpPr>
          <p:cNvPr id="20488" name="Line 8"/>
          <p:cNvSpPr>
            <a:spLocks noChangeShapeType="1"/>
          </p:cNvSpPr>
          <p:nvPr/>
        </p:nvSpPr>
        <p:spPr bwMode="auto">
          <a:xfrm flipH="1" flipV="1">
            <a:off x="1524000" y="2824163"/>
            <a:ext cx="488950" cy="2454275"/>
          </a:xfrm>
          <a:prstGeom prst="line">
            <a:avLst/>
          </a:prstGeom>
          <a:noFill/>
          <a:ln w="25400">
            <a:solidFill>
              <a:srgbClr val="FF0066"/>
            </a:solidFill>
            <a:round/>
            <a:headEnd/>
            <a:tailEnd type="triangle" w="med" len="med"/>
          </a:ln>
        </p:spPr>
        <p:txBody>
          <a:bodyPr anchor="ctr"/>
          <a:lstStyle/>
          <a:p>
            <a:endParaRPr lang="en-US"/>
          </a:p>
        </p:txBody>
      </p:sp>
      <p:sp>
        <p:nvSpPr>
          <p:cNvPr id="20489" name="Text Box 9"/>
          <p:cNvSpPr txBox="1">
            <a:spLocks noChangeArrowheads="1"/>
          </p:cNvSpPr>
          <p:nvPr/>
        </p:nvSpPr>
        <p:spPr bwMode="auto">
          <a:xfrm>
            <a:off x="2181225" y="3597275"/>
            <a:ext cx="1049338" cy="323850"/>
          </a:xfrm>
          <a:prstGeom prst="rect">
            <a:avLst/>
          </a:prstGeom>
          <a:noFill/>
          <a:ln w="9525">
            <a:noFill/>
            <a:miter lim="800000"/>
            <a:headEnd/>
            <a:tailEnd/>
          </a:ln>
        </p:spPr>
        <p:txBody>
          <a:bodyPr wrap="none" lIns="82058" tIns="41029" rIns="82058" bIns="41029">
            <a:spAutoFit/>
          </a:bodyPr>
          <a:lstStyle/>
          <a:p>
            <a:pPr algn="ctr" defTabSz="820738" eaLnBrk="0" hangingPunct="0"/>
            <a:r>
              <a:rPr lang="en-US" sz="1600" b="1" u="sng">
                <a:solidFill>
                  <a:srgbClr val="FFFFCC"/>
                </a:solidFill>
              </a:rPr>
              <a:t>Tar River</a:t>
            </a:r>
          </a:p>
        </p:txBody>
      </p:sp>
      <p:sp>
        <p:nvSpPr>
          <p:cNvPr id="20490" name="Line 10"/>
          <p:cNvSpPr>
            <a:spLocks noChangeShapeType="1"/>
          </p:cNvSpPr>
          <p:nvPr/>
        </p:nvSpPr>
        <p:spPr bwMode="auto">
          <a:xfrm flipV="1">
            <a:off x="3209925" y="3697288"/>
            <a:ext cx="2193925" cy="134937"/>
          </a:xfrm>
          <a:prstGeom prst="line">
            <a:avLst/>
          </a:prstGeom>
          <a:noFill/>
          <a:ln w="25400">
            <a:solidFill>
              <a:schemeClr val="accent2"/>
            </a:solidFill>
            <a:round/>
            <a:headEnd/>
            <a:tailEnd type="triangle" w="med" len="med"/>
          </a:ln>
        </p:spPr>
        <p:txBody>
          <a:bodyPr anchor="ctr"/>
          <a:lstStyle/>
          <a:p>
            <a:endParaRPr lang="en-US"/>
          </a:p>
        </p:txBody>
      </p:sp>
      <p:sp>
        <p:nvSpPr>
          <p:cNvPr id="20491" name="Line 11"/>
          <p:cNvSpPr>
            <a:spLocks noChangeShapeType="1"/>
          </p:cNvSpPr>
          <p:nvPr/>
        </p:nvSpPr>
        <p:spPr bwMode="auto">
          <a:xfrm flipH="1" flipV="1">
            <a:off x="1905000" y="2286000"/>
            <a:ext cx="311150" cy="1479550"/>
          </a:xfrm>
          <a:prstGeom prst="line">
            <a:avLst/>
          </a:prstGeom>
          <a:noFill/>
          <a:ln w="25400">
            <a:solidFill>
              <a:schemeClr val="accent2"/>
            </a:solidFill>
            <a:round/>
            <a:headEnd/>
            <a:tailEnd type="triangle" w="med" len="med"/>
          </a:ln>
        </p:spPr>
        <p:txBody>
          <a:bodyPr anchor="ctr"/>
          <a:lstStyle/>
          <a:p>
            <a:endParaRPr lang="en-US"/>
          </a:p>
        </p:txBody>
      </p:sp>
      <p:sp>
        <p:nvSpPr>
          <p:cNvPr id="89100" name="Text Box 12"/>
          <p:cNvSpPr txBox="1">
            <a:spLocks noChangeArrowheads="1"/>
          </p:cNvSpPr>
          <p:nvPr/>
        </p:nvSpPr>
        <p:spPr bwMode="auto">
          <a:xfrm>
            <a:off x="838200" y="66675"/>
            <a:ext cx="7720013" cy="466725"/>
          </a:xfrm>
          <a:prstGeom prst="rect">
            <a:avLst/>
          </a:prstGeom>
          <a:noFill/>
          <a:ln w="9525">
            <a:solidFill>
              <a:srgbClr val="FF0000"/>
            </a:solid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b="1" smtClean="0">
                <a:solidFill>
                  <a:srgbClr val="FFFF00"/>
                </a:solidFill>
                <a:effectLst>
                  <a:outerShdw blurRad="38100" dist="38100" dir="2700000" algn="tl">
                    <a:srgbClr val="000000"/>
                  </a:outerShdw>
                </a:effectLst>
                <a:latin typeface="Comic Sans MS" pitchFamily="66" charset="0"/>
              </a:rPr>
              <a:t>Ecosystem Impacts:  Hurricane Floyd, Sept. 1999</a:t>
            </a:r>
          </a:p>
        </p:txBody>
      </p:sp>
      <p:sp>
        <p:nvSpPr>
          <p:cNvPr id="20493" name="Text Box 13"/>
          <p:cNvSpPr txBox="1">
            <a:spLocks noChangeArrowheads="1"/>
          </p:cNvSpPr>
          <p:nvPr/>
        </p:nvSpPr>
        <p:spPr bwMode="auto">
          <a:xfrm>
            <a:off x="5486400" y="6248400"/>
            <a:ext cx="3506788" cy="369888"/>
          </a:xfrm>
          <a:prstGeom prst="rect">
            <a:avLst/>
          </a:prstGeom>
          <a:noFill/>
          <a:ln w="28575">
            <a:solidFill>
              <a:srgbClr val="FF0000"/>
            </a:solidFill>
            <a:miter lim="800000"/>
            <a:headEnd/>
            <a:tailEnd/>
          </a:ln>
        </p:spPr>
        <p:txBody>
          <a:bodyPr wrap="none">
            <a:spAutoFit/>
          </a:bodyPr>
          <a:lstStyle/>
          <a:p>
            <a:r>
              <a:rPr lang="ja-JP" altLang="en-US" sz="1800"/>
              <a:t>“</a:t>
            </a:r>
            <a:r>
              <a:rPr lang="en-US" altLang="ja-JP" sz="1800"/>
              <a:t>500 year flood event</a:t>
            </a:r>
            <a:r>
              <a:rPr lang="ja-JP" altLang="en-US" sz="1800"/>
              <a:t>”</a:t>
            </a:r>
            <a:r>
              <a:rPr lang="en-US" altLang="ja-JP" sz="1800"/>
              <a:t>:  Bales 2003</a:t>
            </a:r>
            <a:endParaRPr lang="en-US" sz="1800"/>
          </a:p>
        </p:txBody>
      </p:sp>
      <p:pic>
        <p:nvPicPr>
          <p:cNvPr id="20494" name="Picture 14" descr="Floyd_19990915_2015_md"/>
          <p:cNvPicPr>
            <a:picLocks noChangeAspect="1" noChangeArrowheads="1"/>
          </p:cNvPicPr>
          <p:nvPr/>
        </p:nvPicPr>
        <p:blipFill>
          <a:blip r:embed="rId5" cstate="print"/>
          <a:srcRect l="21352" r="5724" b="7777"/>
          <a:stretch>
            <a:fillRect/>
          </a:stretch>
        </p:blipFill>
        <p:spPr bwMode="auto">
          <a:xfrm>
            <a:off x="2133600" y="5410200"/>
            <a:ext cx="1262063" cy="1295400"/>
          </a:xfrm>
          <a:prstGeom prst="rect">
            <a:avLst/>
          </a:prstGeom>
          <a:noFill/>
          <a:ln w="9525">
            <a:noFill/>
            <a:miter lim="800000"/>
            <a:headEnd/>
            <a:tailEnd/>
          </a:ln>
        </p:spPr>
      </p:pic>
      <p:graphicFrame>
        <p:nvGraphicFramePr>
          <p:cNvPr id="20495" name="Object 15"/>
          <p:cNvGraphicFramePr>
            <a:graphicFrameLocks noChangeAspect="1"/>
          </p:cNvGraphicFramePr>
          <p:nvPr/>
        </p:nvGraphicFramePr>
        <p:xfrm>
          <a:off x="152400" y="5167313"/>
          <a:ext cx="1709738" cy="1614487"/>
        </p:xfrm>
        <a:graphic>
          <a:graphicData uri="http://schemas.openxmlformats.org/presentationml/2006/ole">
            <p:oleObj spid="_x0000_s20495" name="Photo Editor Photo" r:id="rId6" imgW="4791744" imgH="4525007" progId="MSPhotoEd.3">
              <p:embed/>
            </p:oleObj>
          </a:graphicData>
        </a:graphic>
      </p:graphicFrame>
      <p:sp>
        <p:nvSpPr>
          <p:cNvPr id="89104" name="Rectangle 16"/>
          <p:cNvSpPr>
            <a:spLocks noChangeArrowheads="1"/>
          </p:cNvSpPr>
          <p:nvPr/>
        </p:nvSpPr>
        <p:spPr bwMode="auto">
          <a:xfrm>
            <a:off x="1143000" y="5257800"/>
            <a:ext cx="463550" cy="457200"/>
          </a:xfrm>
          <a:prstGeom prst="rect">
            <a:avLst/>
          </a:prstGeom>
          <a:noFill/>
          <a:ln w="9525">
            <a:noFill/>
            <a:miter lim="800000"/>
            <a:headEnd/>
            <a:tailEnd/>
          </a:ln>
          <a:effectLst/>
        </p:spPr>
        <p:txBody>
          <a:bodyPr wrap="none">
            <a:spAutoFit/>
          </a:bodyPr>
          <a:lstStyle/>
          <a:p>
            <a:pPr>
              <a:defRPr/>
            </a:pPr>
            <a:r>
              <a:rPr lang="en-US">
                <a:solidFill>
                  <a:srgbClr val="FF3300"/>
                </a:solidFill>
                <a:effectLst>
                  <a:outerShdw blurRad="38100" dist="38100" dir="2700000" algn="tl">
                    <a:srgbClr val="000000"/>
                  </a:outerShdw>
                </a:effectLst>
                <a:sym typeface="Wingdings 3" pitchFamily="18" charset="2"/>
              </a:rPr>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rinceville3"/>
          <p:cNvPicPr>
            <a:picLocks noChangeAspect="1" noChangeArrowheads="1"/>
          </p:cNvPicPr>
          <p:nvPr/>
        </p:nvPicPr>
        <p:blipFill>
          <a:blip r:embed="rId2" cstate="print">
            <a:lum bright="6000"/>
          </a:blip>
          <a:srcRect t="6401" b="15843"/>
          <a:stretch>
            <a:fillRect/>
          </a:stretch>
        </p:blipFill>
        <p:spPr bwMode="auto">
          <a:xfrm>
            <a:off x="304800" y="228600"/>
            <a:ext cx="2514600" cy="3352800"/>
          </a:xfrm>
          <a:prstGeom prst="rect">
            <a:avLst/>
          </a:prstGeom>
          <a:noFill/>
          <a:ln w="9525">
            <a:noFill/>
            <a:miter lim="800000"/>
            <a:headEnd/>
            <a:tailEnd/>
          </a:ln>
        </p:spPr>
      </p:pic>
      <p:pic>
        <p:nvPicPr>
          <p:cNvPr id="21507" name="Picture 3" descr="pigs in flood"/>
          <p:cNvPicPr>
            <a:picLocks noChangeAspect="1" noChangeArrowheads="1"/>
          </p:cNvPicPr>
          <p:nvPr/>
        </p:nvPicPr>
        <p:blipFill>
          <a:blip r:embed="rId3" cstate="print"/>
          <a:srcRect/>
          <a:stretch>
            <a:fillRect/>
          </a:stretch>
        </p:blipFill>
        <p:spPr bwMode="auto">
          <a:xfrm>
            <a:off x="5962650" y="152400"/>
            <a:ext cx="2628900" cy="3505200"/>
          </a:xfrm>
          <a:prstGeom prst="rect">
            <a:avLst/>
          </a:prstGeom>
          <a:noFill/>
          <a:ln w="9525">
            <a:noFill/>
            <a:miter lim="800000"/>
            <a:headEnd/>
            <a:tailEnd/>
          </a:ln>
        </p:spPr>
      </p:pic>
      <p:pic>
        <p:nvPicPr>
          <p:cNvPr id="21508" name="Picture 4" descr="car-rescue"/>
          <p:cNvPicPr>
            <a:picLocks noChangeAspect="1" noChangeArrowheads="1"/>
          </p:cNvPicPr>
          <p:nvPr/>
        </p:nvPicPr>
        <p:blipFill>
          <a:blip r:embed="rId4" cstate="print">
            <a:lum bright="6000"/>
          </a:blip>
          <a:srcRect l="7834"/>
          <a:stretch>
            <a:fillRect/>
          </a:stretch>
        </p:blipFill>
        <p:spPr bwMode="auto">
          <a:xfrm>
            <a:off x="3048000" y="1103313"/>
            <a:ext cx="2667000" cy="2173287"/>
          </a:xfrm>
          <a:prstGeom prst="rect">
            <a:avLst/>
          </a:prstGeom>
          <a:noFill/>
          <a:ln w="9525">
            <a:noFill/>
            <a:miter lim="800000"/>
            <a:headEnd/>
            <a:tailEnd/>
          </a:ln>
        </p:spPr>
      </p:pic>
      <p:pic>
        <p:nvPicPr>
          <p:cNvPr id="21509" name="Picture 5" descr="Greenville-WTP"/>
          <p:cNvPicPr>
            <a:picLocks noChangeAspect="1" noChangeArrowheads="1"/>
          </p:cNvPicPr>
          <p:nvPr/>
        </p:nvPicPr>
        <p:blipFill>
          <a:blip r:embed="rId5" cstate="print"/>
          <a:srcRect/>
          <a:stretch>
            <a:fillRect/>
          </a:stretch>
        </p:blipFill>
        <p:spPr bwMode="auto">
          <a:xfrm>
            <a:off x="685800" y="3810000"/>
            <a:ext cx="2971800" cy="2422525"/>
          </a:xfrm>
          <a:prstGeom prst="rect">
            <a:avLst/>
          </a:prstGeom>
          <a:noFill/>
          <a:ln w="9525">
            <a:noFill/>
            <a:miter lim="800000"/>
            <a:headEnd/>
            <a:tailEnd/>
          </a:ln>
        </p:spPr>
      </p:pic>
      <p:pic>
        <p:nvPicPr>
          <p:cNvPr id="21510" name="Picture 6" descr="floyd plume edge"/>
          <p:cNvPicPr>
            <a:picLocks noChangeAspect="1" noChangeArrowheads="1"/>
          </p:cNvPicPr>
          <p:nvPr/>
        </p:nvPicPr>
        <p:blipFill>
          <a:blip r:embed="rId6" cstate="print"/>
          <a:srcRect/>
          <a:stretch>
            <a:fillRect/>
          </a:stretch>
        </p:blipFill>
        <p:spPr bwMode="auto">
          <a:xfrm>
            <a:off x="4191000" y="3733800"/>
            <a:ext cx="4191000" cy="3048000"/>
          </a:xfrm>
          <a:prstGeom prst="rect">
            <a:avLst/>
          </a:prstGeom>
          <a:noFill/>
          <a:ln w="9525">
            <a:noFill/>
            <a:miter lim="800000"/>
            <a:headEnd/>
            <a:tailEnd/>
          </a:ln>
        </p:spPr>
      </p:pic>
      <p:sp>
        <p:nvSpPr>
          <p:cNvPr id="90119" name="Text Box 7"/>
          <p:cNvSpPr txBox="1">
            <a:spLocks noChangeArrowheads="1"/>
          </p:cNvSpPr>
          <p:nvPr/>
        </p:nvSpPr>
        <p:spPr bwMode="auto">
          <a:xfrm>
            <a:off x="3429000" y="225425"/>
            <a:ext cx="188595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2800" b="1" smtClean="0">
                <a:solidFill>
                  <a:srgbClr val="FFFF00"/>
                </a:solidFill>
                <a:effectLst>
                  <a:outerShdw blurRad="38100" dist="38100" dir="2700000" algn="tl">
                    <a:srgbClr val="000000"/>
                  </a:outerShdw>
                </a:effectLst>
                <a:latin typeface="Comic Sans MS" pitchFamily="66" charset="0"/>
              </a:rPr>
              <a:t>The Flood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66FF"/>
            </a:gs>
            <a:gs pos="100000">
              <a:srgbClr val="66FF99"/>
            </a:gs>
          </a:gsLst>
          <a:lin ang="5400000" scaled="1"/>
        </a:gra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800600" y="1905000"/>
            <a:ext cx="4419600" cy="1143000"/>
          </a:xfrm>
        </p:spPr>
        <p:txBody>
          <a:bodyPr/>
          <a:lstStyle/>
          <a:p>
            <a:pPr eaLnBrk="1" hangingPunct="1">
              <a:defRPr/>
            </a:pPr>
            <a:r>
              <a:rPr lang="en-US" sz="2400" baseline="16000" smtClean="0">
                <a:solidFill>
                  <a:srgbClr val="FFFF00"/>
                </a:solidFill>
                <a:effectLst>
                  <a:outerShdw blurRad="38100" dist="38100" dir="2700000" algn="tl">
                    <a:srgbClr val="000000"/>
                  </a:outerShdw>
                </a:effectLst>
                <a:latin typeface="Comic Sans MS" pitchFamily="66" charset="0"/>
              </a:rPr>
              <a:t>The Pamlico Sound System </a:t>
            </a:r>
            <a:r>
              <a:rPr lang="en-US" sz="2400" baseline="16000" smtClean="0">
                <a:solidFill>
                  <a:srgbClr val="FFFF00"/>
                </a:solidFill>
                <a:effectLst>
                  <a:outerShdw blurRad="38100" dist="38100" dir="2700000" algn="tl">
                    <a:srgbClr val="000000"/>
                  </a:outerShdw>
                </a:effectLst>
              </a:rPr>
              <a:t/>
            </a:r>
            <a:br>
              <a:rPr lang="en-US" sz="2400" baseline="16000" smtClean="0">
                <a:solidFill>
                  <a:srgbClr val="FFFF00"/>
                </a:solidFill>
                <a:effectLst>
                  <a:outerShdw blurRad="38100" dist="38100" dir="2700000" algn="tl">
                    <a:srgbClr val="000000"/>
                  </a:outerShdw>
                </a:effectLst>
              </a:rPr>
            </a:br>
            <a:r>
              <a:rPr lang="en-US" b="1" smtClean="0">
                <a:solidFill>
                  <a:srgbClr val="FF3300"/>
                </a:solidFill>
              </a:rPr>
              <a:t/>
            </a:r>
            <a:br>
              <a:rPr lang="en-US" b="1" smtClean="0">
                <a:solidFill>
                  <a:srgbClr val="FF3300"/>
                </a:solidFill>
              </a:rPr>
            </a:br>
            <a:r>
              <a:rPr lang="en-US" b="1" smtClean="0">
                <a:solidFill>
                  <a:srgbClr val="FF3300"/>
                </a:solidFill>
              </a:rPr>
              <a:t/>
            </a:r>
            <a:br>
              <a:rPr lang="en-US" b="1" smtClean="0">
                <a:solidFill>
                  <a:srgbClr val="FF3300"/>
                </a:solidFill>
              </a:rPr>
            </a:br>
            <a:r>
              <a:rPr lang="en-US" b="1" smtClean="0">
                <a:solidFill>
                  <a:srgbClr val="FF3300"/>
                </a:solidFill>
              </a:rPr>
              <a:t/>
            </a:r>
            <a:br>
              <a:rPr lang="en-US" b="1" smtClean="0">
                <a:solidFill>
                  <a:srgbClr val="FF3300"/>
                </a:solidFill>
              </a:rPr>
            </a:br>
            <a:r>
              <a:rPr lang="en-US" b="1" smtClean="0">
                <a:solidFill>
                  <a:srgbClr val="FF3300"/>
                </a:solidFill>
              </a:rPr>
              <a:t/>
            </a:r>
            <a:br>
              <a:rPr lang="en-US" b="1" smtClean="0">
                <a:solidFill>
                  <a:srgbClr val="FF3300"/>
                </a:solidFill>
              </a:rPr>
            </a:br>
            <a:r>
              <a:rPr lang="en-US" smtClean="0"/>
              <a:t/>
            </a:r>
            <a:br>
              <a:rPr lang="en-US" smtClean="0"/>
            </a:br>
            <a:r>
              <a:rPr lang="en-US" smtClean="0"/>
              <a:t> </a:t>
            </a:r>
          </a:p>
        </p:txBody>
      </p:sp>
      <p:pic>
        <p:nvPicPr>
          <p:cNvPr id="4099" name="Picture 3"/>
          <p:cNvPicPr>
            <a:picLocks noChangeArrowheads="1"/>
          </p:cNvPicPr>
          <p:nvPr/>
        </p:nvPicPr>
        <p:blipFill>
          <a:blip r:embed="rId3" cstate="print"/>
          <a:srcRect/>
          <a:stretch>
            <a:fillRect/>
          </a:stretch>
        </p:blipFill>
        <p:spPr bwMode="auto">
          <a:xfrm>
            <a:off x="152400" y="228600"/>
            <a:ext cx="4648200" cy="6324600"/>
          </a:xfrm>
          <a:prstGeom prst="rect">
            <a:avLst/>
          </a:prstGeom>
          <a:noFill/>
          <a:ln w="9525">
            <a:noFill/>
            <a:miter lim="800000"/>
            <a:headEnd/>
            <a:tailEnd/>
          </a:ln>
        </p:spPr>
      </p:pic>
      <p:graphicFrame>
        <p:nvGraphicFramePr>
          <p:cNvPr id="4100" name="Object 4"/>
          <p:cNvGraphicFramePr>
            <a:graphicFrameLocks noChangeAspect="1"/>
          </p:cNvGraphicFramePr>
          <p:nvPr/>
        </p:nvGraphicFramePr>
        <p:xfrm>
          <a:off x="7162800" y="4178300"/>
          <a:ext cx="1752600" cy="1192213"/>
        </p:xfrm>
        <a:graphic>
          <a:graphicData uri="http://schemas.openxmlformats.org/presentationml/2006/ole">
            <p:oleObj spid="_x0000_s4100" name="Slide" r:id="rId4" imgW="4572000" imgH="3429000" progId="PowerPoint.Slide.8">
              <p:embed/>
            </p:oleObj>
          </a:graphicData>
        </a:graphic>
      </p:graphicFrame>
      <p:pic>
        <p:nvPicPr>
          <p:cNvPr id="4101" name="Picture 6" descr="neuse cyano bloom"/>
          <p:cNvPicPr>
            <a:picLocks noChangeAspect="1" noChangeArrowheads="1"/>
          </p:cNvPicPr>
          <p:nvPr/>
        </p:nvPicPr>
        <p:blipFill>
          <a:blip r:embed="rId5" cstate="print"/>
          <a:srcRect/>
          <a:stretch>
            <a:fillRect/>
          </a:stretch>
        </p:blipFill>
        <p:spPr bwMode="auto">
          <a:xfrm>
            <a:off x="4953000" y="4191000"/>
            <a:ext cx="1676400" cy="1168400"/>
          </a:xfrm>
          <a:prstGeom prst="rect">
            <a:avLst/>
          </a:prstGeom>
          <a:noFill/>
          <a:ln w="9525">
            <a:noFill/>
            <a:miter lim="800000"/>
            <a:headEnd/>
            <a:tailEnd/>
          </a:ln>
        </p:spPr>
      </p:pic>
      <p:pic>
        <p:nvPicPr>
          <p:cNvPr id="4102" name="Picture 7" descr="neuse_areal"/>
          <p:cNvPicPr>
            <a:picLocks noChangeAspect="1" noChangeArrowheads="1"/>
          </p:cNvPicPr>
          <p:nvPr/>
        </p:nvPicPr>
        <p:blipFill>
          <a:blip r:embed="rId6" cstate="print"/>
          <a:srcRect/>
          <a:stretch>
            <a:fillRect/>
          </a:stretch>
        </p:blipFill>
        <p:spPr bwMode="auto">
          <a:xfrm>
            <a:off x="4838700" y="838200"/>
            <a:ext cx="4267200" cy="3200400"/>
          </a:xfrm>
          <a:prstGeom prst="rect">
            <a:avLst/>
          </a:prstGeom>
          <a:noFill/>
          <a:ln w="9525">
            <a:noFill/>
            <a:miter lim="800000"/>
            <a:headEnd/>
            <a:tailEnd/>
          </a:ln>
        </p:spPr>
      </p:pic>
      <p:sp>
        <p:nvSpPr>
          <p:cNvPr id="183304" name="Rectangle 8"/>
          <p:cNvSpPr>
            <a:spLocks noChangeArrowheads="1"/>
          </p:cNvSpPr>
          <p:nvPr/>
        </p:nvSpPr>
        <p:spPr bwMode="auto">
          <a:xfrm>
            <a:off x="3200400" y="2971800"/>
            <a:ext cx="7772400" cy="1143000"/>
          </a:xfrm>
          <a:prstGeom prst="rect">
            <a:avLst/>
          </a:prstGeom>
          <a:noFill/>
          <a:ln w="9525">
            <a:noFill/>
            <a:miter lim="800000"/>
            <a:headEnd/>
            <a:tailEnd/>
          </a:ln>
          <a:effectLst/>
        </p:spPr>
        <p:txBody>
          <a:bodyPr anchor="ctr"/>
          <a:lstStyle/>
          <a:p>
            <a:pPr algn="ctr">
              <a:buFont typeface="Symbol" pitchFamily="18" charset="2"/>
              <a:buChar char="·"/>
              <a:defRPr/>
            </a:pPr>
            <a:r>
              <a:rPr lang="en-US" sz="1400" b="1">
                <a:solidFill>
                  <a:srgbClr val="FFFF00"/>
                </a:solidFill>
                <a:effectLst>
                  <a:outerShdw blurRad="38100" dist="38100" dir="2700000" algn="tl">
                    <a:srgbClr val="000000"/>
                  </a:outerShdw>
                </a:effectLst>
                <a:latin typeface="Comic Sans MS" pitchFamily="66" charset="0"/>
                <a:sym typeface="Symbol" pitchFamily="18" charset="2"/>
              </a:rPr>
              <a:t>Second largest Estuary in US</a:t>
            </a:r>
          </a:p>
          <a:p>
            <a:pPr algn="ctr">
              <a:buFont typeface="Symbol" pitchFamily="18" charset="2"/>
              <a:buNone/>
              <a:defRPr/>
            </a:pPr>
            <a:endParaRPr lang="en-US" sz="1400" b="1">
              <a:solidFill>
                <a:srgbClr val="FFFF00"/>
              </a:solidFill>
              <a:effectLst>
                <a:outerShdw blurRad="38100" dist="38100" dir="2700000" algn="tl">
                  <a:srgbClr val="000000"/>
                </a:outerShdw>
              </a:effectLst>
              <a:latin typeface="Comic Sans MS" pitchFamily="66" charset="0"/>
              <a:sym typeface="Symbol" pitchFamily="18" charset="2"/>
            </a:endParaRPr>
          </a:p>
          <a:p>
            <a:pPr algn="ctr">
              <a:buFont typeface="Symbol" pitchFamily="18" charset="2"/>
              <a:buChar char="·"/>
              <a:defRPr/>
            </a:pPr>
            <a:r>
              <a:rPr lang="en-US" sz="1400" b="1">
                <a:solidFill>
                  <a:srgbClr val="FFFF00"/>
                </a:solidFill>
                <a:effectLst>
                  <a:outerShdw blurRad="38100" dist="38100" dir="2700000" algn="tl">
                    <a:srgbClr val="000000"/>
                  </a:outerShdw>
                </a:effectLst>
                <a:latin typeface="Comic Sans MS" pitchFamily="66" charset="0"/>
                <a:sym typeface="Symbol" pitchFamily="18" charset="2"/>
              </a:rPr>
              <a:t> Most important US SE fisheries nursery</a:t>
            </a:r>
          </a:p>
          <a:p>
            <a:pPr algn="ctr">
              <a:buFont typeface="Symbol" pitchFamily="18" charset="2"/>
              <a:buNone/>
              <a:defRPr/>
            </a:pPr>
            <a:r>
              <a:rPr lang="en-US" sz="1400" b="1">
                <a:solidFill>
                  <a:srgbClr val="FFFF00"/>
                </a:solidFill>
                <a:effectLst>
                  <a:outerShdw blurRad="38100" dist="38100" dir="2700000" algn="tl">
                    <a:srgbClr val="000000"/>
                  </a:outerShdw>
                </a:effectLst>
                <a:latin typeface="Comic Sans MS" pitchFamily="66" charset="0"/>
                <a:sym typeface="Symbol" pitchFamily="18" charset="2"/>
              </a:rPr>
              <a:t> </a:t>
            </a:r>
            <a:br>
              <a:rPr lang="en-US" sz="1400" b="1">
                <a:solidFill>
                  <a:srgbClr val="FFFF00"/>
                </a:solidFill>
                <a:effectLst>
                  <a:outerShdw blurRad="38100" dist="38100" dir="2700000" algn="tl">
                    <a:srgbClr val="000000"/>
                  </a:outerShdw>
                </a:effectLst>
                <a:latin typeface="Comic Sans MS" pitchFamily="66" charset="0"/>
                <a:sym typeface="Symbol" pitchFamily="18" charset="2"/>
              </a:rPr>
            </a:br>
            <a:r>
              <a:rPr lang="en-US" sz="1400" b="1">
                <a:solidFill>
                  <a:srgbClr val="FFFF00"/>
                </a:solidFill>
                <a:effectLst>
                  <a:outerShdw blurRad="38100" dist="38100" dir="2700000" algn="tl">
                    <a:srgbClr val="000000"/>
                  </a:outerShdw>
                </a:effectLst>
                <a:latin typeface="Comic Sans MS" pitchFamily="66" charset="0"/>
                <a:sym typeface="Symbol" pitchFamily="18" charset="2"/>
              </a:rPr>
              <a:t>  Drains over half of NC coastal plain </a:t>
            </a:r>
            <a:br>
              <a:rPr lang="en-US" sz="1400" b="1">
                <a:solidFill>
                  <a:srgbClr val="FFFF00"/>
                </a:solidFill>
                <a:effectLst>
                  <a:outerShdw blurRad="38100" dist="38100" dir="2700000" algn="tl">
                    <a:srgbClr val="000000"/>
                  </a:outerShdw>
                </a:effectLst>
                <a:latin typeface="Comic Sans MS" pitchFamily="66" charset="0"/>
                <a:sym typeface="Symbol" pitchFamily="18" charset="2"/>
              </a:rPr>
            </a:br>
            <a:r>
              <a:rPr lang="en-US" sz="1400" b="1">
                <a:solidFill>
                  <a:srgbClr val="FFFF00"/>
                </a:solidFill>
                <a:effectLst>
                  <a:outerShdw blurRad="38100" dist="38100" dir="2700000" algn="tl">
                    <a:srgbClr val="000000"/>
                  </a:outerShdw>
                </a:effectLst>
                <a:latin typeface="Comic Sans MS" pitchFamily="66" charset="0"/>
                <a:sym typeface="Symbol" pitchFamily="18" charset="2"/>
              </a:rPr>
              <a:t/>
            </a:r>
            <a:br>
              <a:rPr lang="en-US" sz="1400" b="1">
                <a:solidFill>
                  <a:srgbClr val="FFFF00"/>
                </a:solidFill>
                <a:effectLst>
                  <a:outerShdw blurRad="38100" dist="38100" dir="2700000" algn="tl">
                    <a:srgbClr val="000000"/>
                  </a:outerShdw>
                </a:effectLst>
                <a:latin typeface="Comic Sans MS" pitchFamily="66" charset="0"/>
                <a:sym typeface="Symbol" pitchFamily="18" charset="2"/>
              </a:rPr>
            </a:br>
            <a:r>
              <a:rPr lang="en-US" sz="1400" b="1">
                <a:solidFill>
                  <a:srgbClr val="FFFF00"/>
                </a:solidFill>
                <a:effectLst>
                  <a:outerShdw blurRad="38100" dist="38100" dir="2700000" algn="tl">
                    <a:srgbClr val="000000"/>
                  </a:outerShdw>
                </a:effectLst>
                <a:latin typeface="Comic Sans MS" pitchFamily="66" charset="0"/>
                <a:sym typeface="Symbol" pitchFamily="18" charset="2"/>
              </a:rPr>
              <a:t>  &gt;40 years of Ag and urban expansion </a:t>
            </a:r>
          </a:p>
          <a:p>
            <a:pPr algn="ctr">
              <a:buFont typeface="Symbol" pitchFamily="18" charset="2"/>
              <a:buNone/>
              <a:defRPr/>
            </a:pPr>
            <a:r>
              <a:rPr lang="en-US" sz="1400" b="1">
                <a:solidFill>
                  <a:srgbClr val="FFFF00"/>
                </a:solidFill>
                <a:effectLst>
                  <a:outerShdw blurRad="38100" dist="38100" dir="2700000" algn="tl">
                    <a:srgbClr val="000000"/>
                  </a:outerShdw>
                </a:effectLst>
                <a:latin typeface="Comic Sans MS" pitchFamily="66" charset="0"/>
                <a:sym typeface="Symbol" pitchFamily="18" charset="2"/>
              </a:rPr>
              <a:t>accompanied by enhanced N and P loading </a:t>
            </a:r>
          </a:p>
          <a:p>
            <a:pPr algn="ctr">
              <a:buFont typeface="Symbol" pitchFamily="18" charset="2"/>
              <a:buNone/>
              <a:defRPr/>
            </a:pPr>
            <a:endParaRPr lang="en-US" sz="1400" b="1">
              <a:solidFill>
                <a:srgbClr val="FFFF00"/>
              </a:solidFill>
              <a:effectLst>
                <a:outerShdw blurRad="38100" dist="38100" dir="2700000" algn="tl">
                  <a:srgbClr val="000000"/>
                </a:outerShdw>
              </a:effectLst>
              <a:latin typeface="Comic Sans MS" pitchFamily="66" charset="0"/>
              <a:sym typeface="Symbol" pitchFamily="18" charset="2"/>
            </a:endParaRPr>
          </a:p>
          <a:p>
            <a:pPr algn="ctr">
              <a:buFont typeface="Symbol" pitchFamily="18" charset="2"/>
              <a:buNone/>
              <a:defRPr/>
            </a:pPr>
            <a:r>
              <a:rPr lang="en-US" sz="1400" b="1">
                <a:solidFill>
                  <a:srgbClr val="FFFF00"/>
                </a:solidFill>
                <a:effectLst>
                  <a:outerShdw blurRad="38100" dist="38100" dir="2700000" algn="tl">
                    <a:srgbClr val="000000"/>
                  </a:outerShdw>
                </a:effectLst>
                <a:latin typeface="Comic Sans MS" pitchFamily="66" charset="0"/>
                <a:sym typeface="Symbol" pitchFamily="18" charset="2"/>
              </a:rPr>
              <a:t>  Lagoonal, long residence time ( 1 Yr), </a:t>
            </a:r>
          </a:p>
          <a:p>
            <a:pPr algn="ctr">
              <a:buFont typeface="Symbol" pitchFamily="18" charset="2"/>
              <a:buNone/>
              <a:defRPr/>
            </a:pPr>
            <a:r>
              <a:rPr lang="en-US" sz="1400" b="1">
                <a:solidFill>
                  <a:srgbClr val="FFFF00"/>
                </a:solidFill>
                <a:effectLst>
                  <a:outerShdw blurRad="38100" dist="38100" dir="2700000" algn="tl">
                    <a:srgbClr val="000000"/>
                  </a:outerShdw>
                </a:effectLst>
                <a:latin typeface="Comic Sans MS" pitchFamily="66" charset="0"/>
                <a:sym typeface="Symbol" pitchFamily="18" charset="2"/>
              </a:rPr>
              <a:t>susceptible to eutrophication</a:t>
            </a:r>
          </a:p>
          <a:p>
            <a:pPr algn="ctr">
              <a:buFont typeface="Symbol" pitchFamily="18" charset="2"/>
              <a:buNone/>
              <a:defRPr/>
            </a:pPr>
            <a:endParaRPr lang="en-US" sz="1400" b="1">
              <a:solidFill>
                <a:srgbClr val="FFFF00"/>
              </a:solidFill>
              <a:effectLst>
                <a:outerShdw blurRad="38100" dist="38100" dir="2700000" algn="tl">
                  <a:srgbClr val="000000"/>
                </a:outerShdw>
              </a:effectLst>
              <a:latin typeface="Comic Sans MS" pitchFamily="66" charset="0"/>
              <a:sym typeface="Symbol" pitchFamily="18" charset="2"/>
            </a:endParaRPr>
          </a:p>
          <a:p>
            <a:pPr algn="ctr">
              <a:buFont typeface="Symbol" pitchFamily="18" charset="2"/>
              <a:buNone/>
              <a:defRPr/>
            </a:pPr>
            <a:r>
              <a:rPr lang="en-US" sz="1400" b="1">
                <a:solidFill>
                  <a:srgbClr val="FFFF00"/>
                </a:solidFill>
                <a:effectLst>
                  <a:outerShdw blurRad="38100" dist="38100" dir="2700000" algn="tl">
                    <a:srgbClr val="000000"/>
                  </a:outerShdw>
                </a:effectLst>
                <a:latin typeface="Comic Sans MS" pitchFamily="66" charset="0"/>
                <a:sym typeface="Symbol" pitchFamily="18" charset="2"/>
              </a:rPr>
              <a:t/>
            </a:r>
            <a:br>
              <a:rPr lang="en-US" sz="1400" b="1">
                <a:solidFill>
                  <a:srgbClr val="FFFF00"/>
                </a:solidFill>
                <a:effectLst>
                  <a:outerShdw blurRad="38100" dist="38100" dir="2700000" algn="tl">
                    <a:srgbClr val="000000"/>
                  </a:outerShdw>
                </a:effectLst>
                <a:latin typeface="Comic Sans MS" pitchFamily="66" charset="0"/>
                <a:sym typeface="Symbol" pitchFamily="18" charset="2"/>
              </a:rPr>
            </a:br>
            <a:endParaRPr lang="en-US" sz="1400" b="1">
              <a:solidFill>
                <a:srgbClr val="FFFF00"/>
              </a:solidFill>
              <a:effectLst>
                <a:outerShdw blurRad="38100" dist="38100" dir="2700000" algn="tl">
                  <a:srgbClr val="000000"/>
                </a:outerShdw>
              </a:effectLst>
              <a:latin typeface="Comic Sans MS" pitchFamily="66" charset="0"/>
              <a:sym typeface="Symbol" pitchFamily="18" charset="2"/>
            </a:endParaRPr>
          </a:p>
          <a:p>
            <a:pPr algn="ctr">
              <a:buFont typeface="Symbol" pitchFamily="18" charset="2"/>
              <a:buNone/>
              <a:defRPr/>
            </a:pPr>
            <a:endParaRPr lang="en-US" sz="1400" b="1">
              <a:solidFill>
                <a:srgbClr val="FFFF00"/>
              </a:solidFill>
              <a:effectLst>
                <a:outerShdw blurRad="38100" dist="38100" dir="2700000" algn="tl">
                  <a:srgbClr val="000000"/>
                </a:outerShdw>
              </a:effectLst>
              <a:latin typeface="Comic Sans MS" pitchFamily="66" charset="0"/>
              <a:sym typeface="Symbol" pitchFamily="18" charset="2"/>
            </a:endParaRPr>
          </a:p>
          <a:p>
            <a:pPr algn="ctr">
              <a:buFont typeface="Symbol" pitchFamily="18" charset="2"/>
              <a:buNone/>
              <a:defRPr/>
            </a:pPr>
            <a:endParaRPr lang="en-US" sz="1400" b="1">
              <a:solidFill>
                <a:srgbClr val="FFFF00"/>
              </a:solidFill>
              <a:effectLst>
                <a:outerShdw blurRad="38100" dist="38100" dir="2700000" algn="tl">
                  <a:srgbClr val="000000"/>
                </a:outerShdw>
              </a:effectLst>
              <a:latin typeface="Comic Sans MS" pitchFamily="66" charset="0"/>
              <a:sym typeface="Symbol" pitchFamily="18" charset="2"/>
            </a:endParaRPr>
          </a:p>
          <a:p>
            <a:pPr algn="ctr">
              <a:buFont typeface="Symbol" pitchFamily="18" charset="2"/>
              <a:buNone/>
              <a:defRPr/>
            </a:pPr>
            <a:r>
              <a:rPr lang="en-US" sz="1400" b="1">
                <a:solidFill>
                  <a:srgbClr val="FFFF00"/>
                </a:solidFill>
                <a:effectLst>
                  <a:outerShdw blurRad="38100" dist="38100" dir="2700000" algn="tl">
                    <a:srgbClr val="000000"/>
                  </a:outerShdw>
                </a:effectLst>
                <a:latin typeface="Comic Sans MS" pitchFamily="66" charset="0"/>
                <a:sym typeface="Symbol" pitchFamily="18" charset="2"/>
              </a:rPr>
              <a:t> </a:t>
            </a:r>
          </a:p>
          <a:p>
            <a:pPr algn="ctr">
              <a:buFont typeface="Symbol" pitchFamily="18" charset="2"/>
              <a:buNone/>
              <a:defRPr/>
            </a:pPr>
            <a:endParaRPr lang="en-US" sz="1400" b="1">
              <a:solidFill>
                <a:srgbClr val="FFFF00"/>
              </a:solidFill>
              <a:effectLst>
                <a:outerShdw blurRad="38100" dist="38100" dir="2700000" algn="tl">
                  <a:srgbClr val="000000"/>
                </a:outerShdw>
              </a:effectLst>
              <a:latin typeface="Comic Sans MS" pitchFamily="66" charset="0"/>
              <a:sym typeface="Symbol" pitchFamily="18" charset="2"/>
            </a:endParaRPr>
          </a:p>
          <a:p>
            <a:pPr algn="ctr">
              <a:buFont typeface="Symbol" pitchFamily="18" charset="2"/>
              <a:buNone/>
              <a:defRPr/>
            </a:pPr>
            <a:endParaRPr lang="en-US" sz="1400" b="1">
              <a:solidFill>
                <a:srgbClr val="FFFF00"/>
              </a:solidFill>
              <a:effectLst>
                <a:outerShdw blurRad="38100" dist="38100" dir="2700000" algn="tl">
                  <a:srgbClr val="000000"/>
                </a:outerShdw>
              </a:effectLst>
              <a:latin typeface="Comic Sans MS" pitchFamily="66" charset="0"/>
              <a:sym typeface="Symbol" pitchFamily="18" charset="2"/>
            </a:endParaRPr>
          </a:p>
          <a:p>
            <a:pPr algn="ctr">
              <a:buFont typeface="Symbol" pitchFamily="18" charset="2"/>
              <a:buNone/>
              <a:defRPr/>
            </a:pPr>
            <a:r>
              <a:rPr lang="en-US" sz="1400" b="1">
                <a:solidFill>
                  <a:srgbClr val="FFFF00"/>
                </a:solidFill>
                <a:effectLst>
                  <a:outerShdw blurRad="38100" dist="38100" dir="2700000" algn="tl">
                    <a:srgbClr val="000000"/>
                  </a:outerShdw>
                </a:effectLst>
                <a:latin typeface="Comic Sans MS" pitchFamily="66" charset="0"/>
                <a:sym typeface="Symbol" pitchFamily="18" charset="2"/>
              </a:rPr>
              <a:t/>
            </a:r>
            <a:br>
              <a:rPr lang="en-US" sz="1400" b="1">
                <a:solidFill>
                  <a:srgbClr val="FFFF00"/>
                </a:solidFill>
                <a:effectLst>
                  <a:outerShdw blurRad="38100" dist="38100" dir="2700000" algn="tl">
                    <a:srgbClr val="000000"/>
                  </a:outerShdw>
                </a:effectLst>
                <a:latin typeface="Comic Sans MS" pitchFamily="66" charset="0"/>
                <a:sym typeface="Symbol" pitchFamily="18" charset="2"/>
              </a:rPr>
            </a:br>
            <a:r>
              <a:rPr lang="en-US" sz="1400" b="1">
                <a:solidFill>
                  <a:srgbClr val="FFFF00"/>
                </a:solidFill>
                <a:effectLst>
                  <a:outerShdw blurRad="38100" dist="38100" dir="2700000" algn="tl">
                    <a:srgbClr val="000000"/>
                  </a:outerShdw>
                </a:effectLst>
                <a:latin typeface="Comic Sans MS" pitchFamily="66" charset="0"/>
                <a:sym typeface="Symbol" pitchFamily="18" charset="2"/>
              </a:rPr>
              <a:t/>
            </a:r>
            <a:br>
              <a:rPr lang="en-US" sz="1400" b="1">
                <a:solidFill>
                  <a:srgbClr val="FFFF00"/>
                </a:solidFill>
                <a:effectLst>
                  <a:outerShdw blurRad="38100" dist="38100" dir="2700000" algn="tl">
                    <a:srgbClr val="000000"/>
                  </a:outerShdw>
                </a:effectLst>
                <a:latin typeface="Comic Sans MS" pitchFamily="66" charset="0"/>
                <a:sym typeface="Symbol" pitchFamily="18" charset="2"/>
              </a:rPr>
            </a:br>
            <a:r>
              <a:rPr lang="en-US" sz="1400" b="1">
                <a:solidFill>
                  <a:srgbClr val="FFFF00"/>
                </a:solidFill>
                <a:effectLst>
                  <a:outerShdw blurRad="38100" dist="38100" dir="2700000" algn="tl">
                    <a:srgbClr val="000000"/>
                  </a:outerShdw>
                </a:effectLst>
                <a:latin typeface="Comic Sans MS" pitchFamily="66" charset="0"/>
                <a:sym typeface="Symbol" pitchFamily="18" charset="2"/>
              </a:rPr>
              <a:t> </a:t>
            </a:r>
            <a:r>
              <a:rPr lang="en-US" sz="1400" b="1">
                <a:solidFill>
                  <a:srgbClr val="FF6600"/>
                </a:solidFill>
                <a:effectLst>
                  <a:outerShdw blurRad="38100" dist="38100" dir="2700000" algn="tl">
                    <a:srgbClr val="000000"/>
                  </a:outerShdw>
                </a:effectLst>
                <a:latin typeface="Comic Sans MS" pitchFamily="66" charset="0"/>
                <a:sym typeface="Symbol" pitchFamily="18" charset="2"/>
              </a:rPr>
              <a:t/>
            </a:r>
            <a:br>
              <a:rPr lang="en-US" sz="1400" b="1">
                <a:solidFill>
                  <a:srgbClr val="FF6600"/>
                </a:solidFill>
                <a:effectLst>
                  <a:outerShdw blurRad="38100" dist="38100" dir="2700000" algn="tl">
                    <a:srgbClr val="000000"/>
                  </a:outerShdw>
                </a:effectLst>
                <a:latin typeface="Comic Sans MS" pitchFamily="66" charset="0"/>
                <a:sym typeface="Symbol" pitchFamily="18" charset="2"/>
              </a:rPr>
            </a:br>
            <a:r>
              <a:rPr lang="en-US" sz="4400">
                <a:solidFill>
                  <a:srgbClr val="FFFF00"/>
                </a:solidFill>
                <a:latin typeface="Comic Sans MS" pitchFamily="66" charset="0"/>
                <a:sym typeface="Symbol" pitchFamily="18" charset="2"/>
              </a:rPr>
              <a:t> </a:t>
            </a:r>
            <a:r>
              <a:rPr lang="en-US" sz="4400">
                <a:solidFill>
                  <a:srgbClr val="FF0000"/>
                </a:solidFill>
                <a:latin typeface="Comic Sans MS" pitchFamily="66" charset="0"/>
                <a:sym typeface="Symbol" pitchFamily="18" charset="2"/>
              </a:rPr>
              <a:t> </a:t>
            </a:r>
          </a:p>
        </p:txBody>
      </p:sp>
      <p:pic>
        <p:nvPicPr>
          <p:cNvPr id="4104" name="Picture 10" descr="storm16"/>
          <p:cNvPicPr>
            <a:picLocks noChangeAspect="1" noChangeArrowheads="1"/>
          </p:cNvPicPr>
          <p:nvPr/>
        </p:nvPicPr>
        <p:blipFill>
          <a:blip r:embed="rId7" cstate="print"/>
          <a:srcRect/>
          <a:stretch>
            <a:fillRect/>
          </a:stretch>
        </p:blipFill>
        <p:spPr bwMode="auto">
          <a:xfrm>
            <a:off x="5257800" y="5430838"/>
            <a:ext cx="3429000" cy="1350962"/>
          </a:xfrm>
          <a:prstGeom prst="rect">
            <a:avLst/>
          </a:prstGeom>
          <a:noFill/>
          <a:ln w="9525">
            <a:noFill/>
            <a:miter lim="800000"/>
            <a:headEnd/>
            <a:tailEnd/>
          </a:ln>
        </p:spPr>
      </p:pic>
      <p:sp>
        <p:nvSpPr>
          <p:cNvPr id="183307" name="Text Box 11"/>
          <p:cNvSpPr txBox="1">
            <a:spLocks noChangeArrowheads="1"/>
          </p:cNvSpPr>
          <p:nvPr/>
        </p:nvSpPr>
        <p:spPr bwMode="auto">
          <a:xfrm>
            <a:off x="5013325" y="3298825"/>
            <a:ext cx="3997325" cy="830263"/>
          </a:xfrm>
          <a:prstGeom prst="rect">
            <a:avLst/>
          </a:prstGeom>
          <a:noFill/>
          <a:ln w="9525">
            <a:noFill/>
            <a:miter lim="800000"/>
            <a:headEnd/>
            <a:tailEnd/>
          </a:ln>
          <a:effectLst/>
        </p:spPr>
        <p:txBody>
          <a:bodyPr wrap="none">
            <a:spAutoFit/>
          </a:bodyPr>
          <a:lstStyle/>
          <a:p>
            <a:pPr>
              <a:defRPr/>
            </a:pPr>
            <a:r>
              <a:rPr lang="en-US" sz="1600" b="1" dirty="0">
                <a:solidFill>
                  <a:srgbClr val="FFFF00"/>
                </a:solidFill>
                <a:effectLst>
                  <a:outerShdw blurRad="38100" dist="38100" dir="2700000" algn="tl">
                    <a:srgbClr val="000000"/>
                  </a:outerShdw>
                </a:effectLst>
                <a:ea typeface="+mn-ea"/>
                <a:sym typeface="Symbol" pitchFamily="18" charset="2"/>
              </a:rPr>
              <a:t>  Increasing frequency of tropical cyclones </a:t>
            </a:r>
          </a:p>
          <a:p>
            <a:pPr>
              <a:defRPr/>
            </a:pPr>
            <a:r>
              <a:rPr lang="en-US" sz="1600" b="1" dirty="0">
                <a:solidFill>
                  <a:srgbClr val="FFFF00"/>
                </a:solidFill>
                <a:effectLst>
                  <a:outerShdw blurRad="38100" dist="38100" dir="2700000" algn="tl">
                    <a:srgbClr val="000000"/>
                  </a:outerShdw>
                </a:effectLst>
                <a:ea typeface="+mn-ea"/>
                <a:sym typeface="Symbol" pitchFamily="18" charset="2"/>
              </a:rPr>
              <a:t>(10 in the past 12 years), and flooding </a:t>
            </a:r>
          </a:p>
          <a:p>
            <a:pPr>
              <a:defRPr/>
            </a:pPr>
            <a:endParaRPr lang="en-US" sz="1600" dirty="0">
              <a:solidFill>
                <a:srgbClr val="FFFF00"/>
              </a:solidFill>
              <a:ea typeface="+mn-ea"/>
            </a:endParaRPr>
          </a:p>
        </p:txBody>
      </p:sp>
      <p:grpSp>
        <p:nvGrpSpPr>
          <p:cNvPr id="2" name="Group 12"/>
          <p:cNvGrpSpPr>
            <a:grpSpLocks/>
          </p:cNvGrpSpPr>
          <p:nvPr/>
        </p:nvGrpSpPr>
        <p:grpSpPr bwMode="auto">
          <a:xfrm>
            <a:off x="2438400" y="152400"/>
            <a:ext cx="838200" cy="685800"/>
            <a:chOff x="1016" y="1516"/>
            <a:chExt cx="1164" cy="1164"/>
          </a:xfrm>
        </p:grpSpPr>
        <p:pic>
          <p:nvPicPr>
            <p:cNvPr id="4107" name="Picture 13" descr="spinning_hurricane"/>
            <p:cNvPicPr>
              <a:picLocks noChangeAspect="1" noChangeArrowheads="1" noCrop="1"/>
            </p:cNvPicPr>
            <p:nvPr/>
          </p:nvPicPr>
          <p:blipFill>
            <a:blip r:embed="rId8" cstate="print"/>
            <a:srcRect/>
            <a:stretch>
              <a:fillRect/>
            </a:stretch>
          </p:blipFill>
          <p:spPr bwMode="auto">
            <a:xfrm>
              <a:off x="1016" y="1516"/>
              <a:ext cx="1164" cy="1164"/>
            </a:xfrm>
            <a:prstGeom prst="rect">
              <a:avLst/>
            </a:prstGeom>
            <a:noFill/>
            <a:ln w="9525">
              <a:noFill/>
              <a:miter lim="800000"/>
              <a:headEnd/>
              <a:tailEnd/>
            </a:ln>
          </p:spPr>
        </p:pic>
        <p:sp>
          <p:nvSpPr>
            <p:cNvPr id="4108" name="Oval 14"/>
            <p:cNvSpPr>
              <a:spLocks noChangeArrowheads="1"/>
            </p:cNvSpPr>
            <p:nvPr/>
          </p:nvSpPr>
          <p:spPr bwMode="auto">
            <a:xfrm>
              <a:off x="1529" y="2016"/>
              <a:ext cx="144" cy="144"/>
            </a:xfrm>
            <a:prstGeom prst="ellipse">
              <a:avLst/>
            </a:prstGeom>
            <a:solidFill>
              <a:schemeClr val="bg1"/>
            </a:solidFill>
            <a:ln w="9525">
              <a:no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3307">
                                            <p:txEl>
                                              <p:pRg st="0" end="0"/>
                                            </p:txEl>
                                          </p:spTgt>
                                        </p:tgtEl>
                                        <p:attrNameLst>
                                          <p:attrName>style.visibility</p:attrName>
                                        </p:attrNameLst>
                                      </p:cBhvr>
                                      <p:to>
                                        <p:strVal val="visible"/>
                                      </p:to>
                                    </p:set>
                                    <p:animEffect transition="in" filter="checkerboard(across)">
                                      <p:cBhvr>
                                        <p:cTn id="7" dur="500"/>
                                        <p:tgtEl>
                                          <p:spTgt spid="183307">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83307">
                                            <p:txEl>
                                              <p:pRg st="1" end="1"/>
                                            </p:txEl>
                                          </p:spTgt>
                                        </p:tgtEl>
                                        <p:attrNameLst>
                                          <p:attrName>style.visibility</p:attrName>
                                        </p:attrNameLst>
                                      </p:cBhvr>
                                      <p:to>
                                        <p:strVal val="visible"/>
                                      </p:to>
                                    </p:set>
                                    <p:animEffect transition="in" filter="checkerboard(across)">
                                      <p:cBhvr>
                                        <p:cTn id="10" dur="500"/>
                                        <p:tgtEl>
                                          <p:spTgt spid="183307">
                                            <p:txEl>
                                              <p:pRg st="1" end="1"/>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ppt_x"/>
                                          </p:val>
                                        </p:tav>
                                        <p:tav tm="100000">
                                          <p:val>
                                            <p:strVal val="#ppt_x"/>
                                          </p:val>
                                        </p:tav>
                                      </p:tavLst>
                                    </p:anim>
                                    <p:anim calcmode="lin" valueType="num">
                                      <p:cBhvr additive="base">
                                        <p:cTn id="14"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mph" presetSubtype="1" grpId="1" nodeType="clickEffect">
                                  <p:stCondLst>
                                    <p:cond delay="0"/>
                                  </p:stCondLst>
                                  <p:childTnLst>
                                    <p:set>
                                      <p:cBhvr override="childStyle">
                                        <p:cTn id="18" dur="indefinite"/>
                                        <p:tgtEl>
                                          <p:spTgt spid="183307">
                                            <p:txEl>
                                              <p:pRg st="0" end="0"/>
                                            </p:txEl>
                                          </p:spTgt>
                                        </p:tgtEl>
                                        <p:attrNameLst>
                                          <p:attrName>style.fontStyle</p:attrName>
                                        </p:attrNameLst>
                                      </p:cBhvr>
                                      <p:to>
                                        <p:strVal val="normal"/>
                                      </p:to>
                                    </p:set>
                                    <p:set>
                                      <p:cBhvr override="childStyle">
                                        <p:cTn id="19" dur="indefinite"/>
                                        <p:tgtEl>
                                          <p:spTgt spid="183307">
                                            <p:txEl>
                                              <p:pRg st="0" end="0"/>
                                            </p:txEl>
                                          </p:spTgt>
                                        </p:tgtEl>
                                        <p:attrNameLst>
                                          <p:attrName>style.fontWeight</p:attrName>
                                        </p:attrNameLst>
                                      </p:cBhvr>
                                      <p:to>
                                        <p:strVal val="bold"/>
                                      </p:to>
                                    </p:set>
                                    <p:set>
                                      <p:cBhvr override="childStyle">
                                        <p:cTn id="20" dur="indefinite"/>
                                        <p:tgtEl>
                                          <p:spTgt spid="183307">
                                            <p:txEl>
                                              <p:pRg st="0" end="0"/>
                                            </p:txEl>
                                          </p:spTgt>
                                        </p:tgtEl>
                                        <p:attrNameLst>
                                          <p:attrName>style.textDecorationUnderline</p:attrName>
                                        </p:attrNameLst>
                                      </p:cBhvr>
                                      <p:to>
                                        <p:strVal val="false"/>
                                      </p:to>
                                    </p:set>
                                  </p:childTnLst>
                                </p:cTn>
                              </p:par>
                              <p:par>
                                <p:cTn id="21" presetID="5" presetClass="emph" presetSubtype="1" grpId="1" nodeType="withEffect">
                                  <p:stCondLst>
                                    <p:cond delay="0"/>
                                  </p:stCondLst>
                                  <p:childTnLst>
                                    <p:set>
                                      <p:cBhvr override="childStyle">
                                        <p:cTn id="22" dur="indefinite"/>
                                        <p:tgtEl>
                                          <p:spTgt spid="183307">
                                            <p:txEl>
                                              <p:pRg st="1" end="1"/>
                                            </p:txEl>
                                          </p:spTgt>
                                        </p:tgtEl>
                                        <p:attrNameLst>
                                          <p:attrName>style.fontStyle</p:attrName>
                                        </p:attrNameLst>
                                      </p:cBhvr>
                                      <p:to>
                                        <p:strVal val="normal"/>
                                      </p:to>
                                    </p:set>
                                    <p:set>
                                      <p:cBhvr override="childStyle">
                                        <p:cTn id="23" dur="indefinite"/>
                                        <p:tgtEl>
                                          <p:spTgt spid="183307">
                                            <p:txEl>
                                              <p:pRg st="1" end="1"/>
                                            </p:txEl>
                                          </p:spTgt>
                                        </p:tgtEl>
                                        <p:attrNameLst>
                                          <p:attrName>style.fontWeight</p:attrName>
                                        </p:attrNameLst>
                                      </p:cBhvr>
                                      <p:to>
                                        <p:strVal val="bold"/>
                                      </p:to>
                                    </p:set>
                                    <p:set>
                                      <p:cBhvr override="childStyle">
                                        <p:cTn id="24" dur="indefinite"/>
                                        <p:tgtEl>
                                          <p:spTgt spid="183307">
                                            <p:txEl>
                                              <p:pRg st="1" end="1"/>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7" grpId="0" build="allAtOnce"/>
      <p:bldP spid="183307" grpI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floyd 23 sept"/>
          <p:cNvPicPr>
            <a:picLocks noChangeAspect="1" noChangeArrowheads="1"/>
          </p:cNvPicPr>
          <p:nvPr/>
        </p:nvPicPr>
        <p:blipFill>
          <a:blip r:embed="rId2" cstate="print"/>
          <a:srcRect/>
          <a:stretch>
            <a:fillRect/>
          </a:stretch>
        </p:blipFill>
        <p:spPr bwMode="auto">
          <a:xfrm>
            <a:off x="304800" y="1066800"/>
            <a:ext cx="4648200" cy="3584575"/>
          </a:xfrm>
          <a:prstGeom prst="rect">
            <a:avLst/>
          </a:prstGeom>
          <a:noFill/>
          <a:ln w="9525">
            <a:noFill/>
            <a:miter lim="800000"/>
            <a:headEnd/>
            <a:tailEnd/>
          </a:ln>
        </p:spPr>
      </p:pic>
      <p:sp>
        <p:nvSpPr>
          <p:cNvPr id="22531" name="Text Box 3"/>
          <p:cNvSpPr txBox="1">
            <a:spLocks noChangeArrowheads="1"/>
          </p:cNvSpPr>
          <p:nvPr/>
        </p:nvSpPr>
        <p:spPr bwMode="auto">
          <a:xfrm>
            <a:off x="2590800" y="3048000"/>
            <a:ext cx="336550" cy="457200"/>
          </a:xfrm>
          <a:prstGeom prst="rect">
            <a:avLst/>
          </a:prstGeom>
          <a:noFill/>
          <a:ln w="9525">
            <a:noFill/>
            <a:miter lim="800000"/>
            <a:headEnd/>
            <a:tailEnd/>
          </a:ln>
        </p:spPr>
        <p:txBody>
          <a:bodyPr wrap="none">
            <a:spAutoFit/>
          </a:bodyPr>
          <a:lstStyle/>
          <a:p>
            <a:r>
              <a:rPr lang="en-US" b="1">
                <a:solidFill>
                  <a:srgbClr val="FFFF00"/>
                </a:solidFill>
              </a:rPr>
              <a:t>x</a:t>
            </a:r>
          </a:p>
        </p:txBody>
      </p:sp>
      <p:pic>
        <p:nvPicPr>
          <p:cNvPr id="22532" name="Picture 4"/>
          <p:cNvPicPr>
            <a:picLocks noChangeAspect="1" noChangeArrowheads="1"/>
          </p:cNvPicPr>
          <p:nvPr/>
        </p:nvPicPr>
        <p:blipFill>
          <a:blip r:embed="rId3" cstate="print"/>
          <a:srcRect/>
          <a:stretch>
            <a:fillRect/>
          </a:stretch>
        </p:blipFill>
        <p:spPr bwMode="auto">
          <a:xfrm>
            <a:off x="4953000" y="228600"/>
            <a:ext cx="3962400" cy="2892425"/>
          </a:xfrm>
          <a:prstGeom prst="rect">
            <a:avLst/>
          </a:prstGeom>
          <a:noFill/>
          <a:ln w="9525">
            <a:noFill/>
            <a:miter lim="800000"/>
            <a:headEnd/>
            <a:tailEnd/>
          </a:ln>
        </p:spPr>
      </p:pic>
      <p:pic>
        <p:nvPicPr>
          <p:cNvPr id="22533" name="Picture 5"/>
          <p:cNvPicPr>
            <a:picLocks noChangeAspect="1" noChangeArrowheads="1"/>
          </p:cNvPicPr>
          <p:nvPr/>
        </p:nvPicPr>
        <p:blipFill>
          <a:blip r:embed="rId4" cstate="print"/>
          <a:srcRect/>
          <a:stretch>
            <a:fillRect/>
          </a:stretch>
        </p:blipFill>
        <p:spPr bwMode="auto">
          <a:xfrm>
            <a:off x="4953000" y="3429000"/>
            <a:ext cx="3962400" cy="2887663"/>
          </a:xfrm>
          <a:prstGeom prst="rect">
            <a:avLst/>
          </a:prstGeom>
          <a:noFill/>
          <a:ln w="9525">
            <a:noFill/>
            <a:miter lim="800000"/>
            <a:headEnd/>
            <a:tailEnd/>
          </a:ln>
        </p:spPr>
      </p:pic>
      <p:sp>
        <p:nvSpPr>
          <p:cNvPr id="29702" name="Text Box 6"/>
          <p:cNvSpPr txBox="1">
            <a:spLocks noChangeArrowheads="1"/>
          </p:cNvSpPr>
          <p:nvPr/>
        </p:nvSpPr>
        <p:spPr bwMode="auto">
          <a:xfrm>
            <a:off x="144463" y="92075"/>
            <a:ext cx="5494337" cy="822325"/>
          </a:xfrm>
          <a:prstGeom prst="rect">
            <a:avLst/>
          </a:prstGeom>
          <a:noFill/>
          <a:ln w="12700">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defRPr/>
            </a:pPr>
            <a:r>
              <a:rPr lang="en-US" b="1" smtClean="0">
                <a:solidFill>
                  <a:srgbClr val="FF3300"/>
                </a:solidFill>
                <a:effectLst>
                  <a:outerShdw blurRad="38100" dist="38100" dir="2700000" algn="tl">
                    <a:srgbClr val="C0C0C0"/>
                  </a:outerShdw>
                </a:effectLst>
              </a:rPr>
              <a:t>Salinity and Chlorophyll </a:t>
            </a:r>
            <a:r>
              <a:rPr lang="en-US" b="1" i="1" smtClean="0">
                <a:solidFill>
                  <a:srgbClr val="FF3300"/>
                </a:solidFill>
                <a:effectLst>
                  <a:outerShdw blurRad="38100" dist="38100" dir="2700000" algn="tl">
                    <a:srgbClr val="C0C0C0"/>
                  </a:outerShdw>
                </a:effectLst>
              </a:rPr>
              <a:t>a</a:t>
            </a:r>
            <a:r>
              <a:rPr lang="en-US" b="1" smtClean="0">
                <a:solidFill>
                  <a:srgbClr val="FF3300"/>
                </a:solidFill>
                <a:effectLst>
                  <a:outerShdw blurRad="38100" dist="38100" dir="2700000" algn="tl">
                    <a:srgbClr val="C0C0C0"/>
                  </a:outerShdw>
                </a:effectLst>
              </a:rPr>
              <a:t> responses </a:t>
            </a:r>
          </a:p>
          <a:p>
            <a:pPr>
              <a:defRPr/>
            </a:pPr>
            <a:r>
              <a:rPr lang="en-US" b="1" smtClean="0">
                <a:solidFill>
                  <a:srgbClr val="FF3300"/>
                </a:solidFill>
                <a:effectLst>
                  <a:outerShdw blurRad="38100" dist="38100" dir="2700000" algn="tl">
                    <a:srgbClr val="C0C0C0"/>
                  </a:outerShdw>
                </a:effectLst>
              </a:rPr>
              <a:t>to the floodwaters in Pamlico Sound</a:t>
            </a:r>
          </a:p>
        </p:txBody>
      </p:sp>
      <p:pic>
        <p:nvPicPr>
          <p:cNvPr id="22535" name="Picture 7" descr="coastal bloom"/>
          <p:cNvPicPr>
            <a:picLocks noChangeAspect="1" noChangeArrowheads="1"/>
          </p:cNvPicPr>
          <p:nvPr/>
        </p:nvPicPr>
        <p:blipFill>
          <a:blip r:embed="rId5" cstate="print"/>
          <a:srcRect/>
          <a:stretch>
            <a:fillRect/>
          </a:stretch>
        </p:blipFill>
        <p:spPr bwMode="auto">
          <a:xfrm>
            <a:off x="1447800" y="4740275"/>
            <a:ext cx="2438400" cy="188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050" descr="sal&amp;ox-29sept99"/>
          <p:cNvPicPr>
            <a:picLocks noChangeAspect="1" noChangeArrowheads="1"/>
          </p:cNvPicPr>
          <p:nvPr/>
        </p:nvPicPr>
        <p:blipFill>
          <a:blip r:embed="rId3" cstate="print"/>
          <a:srcRect/>
          <a:stretch>
            <a:fillRect/>
          </a:stretch>
        </p:blipFill>
        <p:spPr bwMode="auto">
          <a:xfrm>
            <a:off x="304800" y="2286000"/>
            <a:ext cx="2438400" cy="1882775"/>
          </a:xfrm>
          <a:prstGeom prst="rect">
            <a:avLst/>
          </a:prstGeom>
          <a:noFill/>
          <a:ln w="9525">
            <a:noFill/>
            <a:miter lim="800000"/>
            <a:headEnd/>
            <a:tailEnd/>
          </a:ln>
        </p:spPr>
      </p:pic>
      <p:pic>
        <p:nvPicPr>
          <p:cNvPr id="23555" name="Picture 2051" descr="sal&amp;ox-13sept99"/>
          <p:cNvPicPr>
            <a:picLocks noChangeAspect="1" noChangeArrowheads="1"/>
          </p:cNvPicPr>
          <p:nvPr/>
        </p:nvPicPr>
        <p:blipFill>
          <a:blip r:embed="rId4" cstate="print"/>
          <a:srcRect/>
          <a:stretch>
            <a:fillRect/>
          </a:stretch>
        </p:blipFill>
        <p:spPr bwMode="auto">
          <a:xfrm>
            <a:off x="304800" y="304800"/>
            <a:ext cx="2362200" cy="1828800"/>
          </a:xfrm>
          <a:prstGeom prst="rect">
            <a:avLst/>
          </a:prstGeom>
          <a:noFill/>
          <a:ln w="9525">
            <a:noFill/>
            <a:miter lim="800000"/>
            <a:headEnd/>
            <a:tailEnd/>
          </a:ln>
        </p:spPr>
      </p:pic>
      <p:pic>
        <p:nvPicPr>
          <p:cNvPr id="23556" name="Picture 2052" descr="sal&amp;ox-5oct99"/>
          <p:cNvPicPr>
            <a:picLocks noChangeAspect="1" noChangeArrowheads="1"/>
          </p:cNvPicPr>
          <p:nvPr/>
        </p:nvPicPr>
        <p:blipFill>
          <a:blip r:embed="rId5" cstate="print"/>
          <a:srcRect/>
          <a:stretch>
            <a:fillRect/>
          </a:stretch>
        </p:blipFill>
        <p:spPr bwMode="auto">
          <a:xfrm>
            <a:off x="1676400" y="4278313"/>
            <a:ext cx="3124200" cy="2398712"/>
          </a:xfrm>
          <a:prstGeom prst="rect">
            <a:avLst/>
          </a:prstGeom>
          <a:noFill/>
          <a:ln w="9525">
            <a:noFill/>
            <a:miter lim="800000"/>
            <a:headEnd/>
            <a:tailEnd/>
          </a:ln>
        </p:spPr>
      </p:pic>
      <p:sp>
        <p:nvSpPr>
          <p:cNvPr id="152581" name="Text Box 2053"/>
          <p:cNvSpPr txBox="1">
            <a:spLocks noChangeArrowheads="1"/>
          </p:cNvSpPr>
          <p:nvPr/>
        </p:nvSpPr>
        <p:spPr bwMode="auto">
          <a:xfrm>
            <a:off x="3124200" y="152400"/>
            <a:ext cx="5410200" cy="3743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defRPr/>
            </a:pPr>
            <a:r>
              <a:rPr lang="en-US" b="1">
                <a:solidFill>
                  <a:srgbClr val="FFFF00"/>
                </a:solidFill>
                <a:effectLst>
                  <a:outerShdw blurRad="38100" dist="38100" dir="2700000" algn="tl">
                    <a:srgbClr val="000000"/>
                  </a:outerShdw>
                </a:effectLst>
                <a:latin typeface="Comic Sans MS" pitchFamily="66" charset="0"/>
                <a:ea typeface="+mn-ea"/>
              </a:rPr>
              <a:t>Influence of the </a:t>
            </a:r>
          </a:p>
          <a:p>
            <a:pPr algn="ctr">
              <a:defRPr/>
            </a:pPr>
            <a:r>
              <a:rPr lang="en-US" b="1">
                <a:solidFill>
                  <a:srgbClr val="FFFF00"/>
                </a:solidFill>
                <a:effectLst>
                  <a:outerShdw blurRad="38100" dist="38100" dir="2700000" algn="tl">
                    <a:srgbClr val="000000"/>
                  </a:outerShdw>
                </a:effectLst>
                <a:latin typeface="Comic Sans MS" pitchFamily="66" charset="0"/>
                <a:ea typeface="+mn-ea"/>
              </a:rPr>
              <a:t>Floodwaters on salinity, DO and fish disease in Neuse R. Estuary &amp;</a:t>
            </a:r>
          </a:p>
          <a:p>
            <a:pPr algn="ctr">
              <a:defRPr/>
            </a:pPr>
            <a:r>
              <a:rPr lang="en-US" b="1">
                <a:solidFill>
                  <a:srgbClr val="FFFF00"/>
                </a:solidFill>
                <a:effectLst>
                  <a:outerShdw blurRad="38100" dist="38100" dir="2700000" algn="tl">
                    <a:srgbClr val="000000"/>
                  </a:outerShdw>
                </a:effectLst>
                <a:latin typeface="Comic Sans MS" pitchFamily="66" charset="0"/>
                <a:ea typeface="+mn-ea"/>
              </a:rPr>
              <a:t>Pamlico Sound</a:t>
            </a:r>
          </a:p>
          <a:p>
            <a:pPr>
              <a:defRPr/>
            </a:pPr>
            <a:r>
              <a:rPr lang="en-US" b="1">
                <a:solidFill>
                  <a:srgbClr val="FFFF00"/>
                </a:solidFill>
                <a:effectLst>
                  <a:outerShdw blurRad="38100" dist="38100" dir="2700000" algn="tl">
                    <a:srgbClr val="000000"/>
                  </a:outerShdw>
                </a:effectLst>
                <a:latin typeface="Comic Sans MS" pitchFamily="66" charset="0"/>
                <a:ea typeface="+mn-ea"/>
                <a:sym typeface="Wingdings 3" pitchFamily="18" charset="2"/>
              </a:rPr>
              <a:t></a:t>
            </a:r>
            <a:r>
              <a:rPr lang="en-US" b="1">
                <a:solidFill>
                  <a:srgbClr val="FFFF00"/>
                </a:solidFill>
                <a:effectLst>
                  <a:outerShdw blurRad="38100" dist="38100" dir="2700000" algn="tl">
                    <a:srgbClr val="000000"/>
                  </a:outerShdw>
                </a:effectLst>
                <a:latin typeface="Comic Sans MS" pitchFamily="66" charset="0"/>
                <a:ea typeface="+mn-ea"/>
              </a:rPr>
              <a:t>Before </a:t>
            </a:r>
          </a:p>
          <a:p>
            <a:pPr>
              <a:defRPr/>
            </a:pPr>
            <a:endParaRPr lang="en-US" b="1">
              <a:solidFill>
                <a:srgbClr val="FFFF00"/>
              </a:solidFill>
              <a:effectLst>
                <a:outerShdw blurRad="38100" dist="38100" dir="2700000" algn="tl">
                  <a:srgbClr val="000000"/>
                </a:outerShdw>
              </a:effectLst>
              <a:latin typeface="Comic Sans MS" pitchFamily="66" charset="0"/>
              <a:ea typeface="+mn-ea"/>
            </a:endParaRPr>
          </a:p>
          <a:p>
            <a:pPr>
              <a:defRPr/>
            </a:pPr>
            <a:endParaRPr lang="en-US" b="1">
              <a:solidFill>
                <a:srgbClr val="FFFF00"/>
              </a:solidFill>
              <a:effectLst>
                <a:outerShdw blurRad="38100" dist="38100" dir="2700000" algn="tl">
                  <a:srgbClr val="000000"/>
                </a:outerShdw>
              </a:effectLst>
              <a:latin typeface="Comic Sans MS" pitchFamily="66" charset="0"/>
              <a:ea typeface="+mn-ea"/>
            </a:endParaRPr>
          </a:p>
          <a:p>
            <a:pPr>
              <a:defRPr/>
            </a:pPr>
            <a:r>
              <a:rPr lang="en-US" b="1">
                <a:solidFill>
                  <a:srgbClr val="FFFF00"/>
                </a:solidFill>
                <a:effectLst>
                  <a:outerShdw blurRad="38100" dist="38100" dir="2700000" algn="tl">
                    <a:srgbClr val="000000"/>
                  </a:outerShdw>
                </a:effectLst>
                <a:latin typeface="Comic Sans MS" pitchFamily="66" charset="0"/>
                <a:ea typeface="+mn-ea"/>
                <a:sym typeface="Wingdings 3" pitchFamily="18" charset="2"/>
              </a:rPr>
              <a:t></a:t>
            </a:r>
            <a:r>
              <a:rPr lang="en-US" b="1">
                <a:solidFill>
                  <a:srgbClr val="FFFF00"/>
                </a:solidFill>
                <a:effectLst>
                  <a:outerShdw blurRad="38100" dist="38100" dir="2700000" algn="tl">
                    <a:srgbClr val="000000"/>
                  </a:outerShdw>
                </a:effectLst>
                <a:latin typeface="Comic Sans MS" pitchFamily="66" charset="0"/>
                <a:ea typeface="+mn-ea"/>
              </a:rPr>
              <a:t> During</a:t>
            </a:r>
          </a:p>
          <a:p>
            <a:pPr>
              <a:defRPr/>
            </a:pPr>
            <a:endParaRPr lang="en-US" b="1">
              <a:solidFill>
                <a:srgbClr val="FFFF00"/>
              </a:solidFill>
              <a:effectLst>
                <a:outerShdw blurRad="38100" dist="38100" dir="2700000" algn="tl">
                  <a:srgbClr val="000000"/>
                </a:outerShdw>
              </a:effectLst>
              <a:latin typeface="Comic Sans MS" pitchFamily="66" charset="0"/>
              <a:ea typeface="+mn-ea"/>
            </a:endParaRPr>
          </a:p>
          <a:p>
            <a:pPr>
              <a:defRPr/>
            </a:pPr>
            <a:endParaRPr lang="en-US" b="1">
              <a:solidFill>
                <a:srgbClr val="FFFF00"/>
              </a:solidFill>
              <a:effectLst>
                <a:outerShdw blurRad="38100" dist="38100" dir="2700000" algn="tl">
                  <a:srgbClr val="000000"/>
                </a:outerShdw>
              </a:effectLst>
              <a:latin typeface="Comic Sans MS" pitchFamily="66" charset="0"/>
              <a:ea typeface="+mn-ea"/>
            </a:endParaRPr>
          </a:p>
        </p:txBody>
      </p:sp>
      <p:sp>
        <p:nvSpPr>
          <p:cNvPr id="152582" name="Text Box 2054"/>
          <p:cNvSpPr txBox="1">
            <a:spLocks noChangeArrowheads="1"/>
          </p:cNvSpPr>
          <p:nvPr/>
        </p:nvSpPr>
        <p:spPr bwMode="auto">
          <a:xfrm>
            <a:off x="239713" y="5334000"/>
            <a:ext cx="13604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defRPr/>
            </a:pPr>
            <a:r>
              <a:rPr lang="en-US" b="1">
                <a:solidFill>
                  <a:srgbClr val="FFFF00"/>
                </a:solidFill>
                <a:effectLst>
                  <a:outerShdw blurRad="38100" dist="38100" dir="2700000" algn="tl">
                    <a:srgbClr val="000000"/>
                  </a:outerShdw>
                </a:effectLst>
                <a:latin typeface="Comic Sans MS" pitchFamily="66" charset="0"/>
                <a:ea typeface="+mn-ea"/>
              </a:rPr>
              <a:t>After</a:t>
            </a:r>
            <a:r>
              <a:rPr lang="en-US" b="1">
                <a:solidFill>
                  <a:srgbClr val="FFFF00"/>
                </a:solidFill>
                <a:effectLst>
                  <a:outerShdw blurRad="38100" dist="38100" dir="2700000" algn="tl">
                    <a:srgbClr val="000000"/>
                  </a:outerShdw>
                </a:effectLst>
                <a:latin typeface="Comic Sans MS" pitchFamily="66" charset="0"/>
                <a:ea typeface="+mn-ea"/>
                <a:sym typeface="Wingdings 3" pitchFamily="18" charset="2"/>
              </a:rPr>
              <a:t></a:t>
            </a:r>
            <a:endParaRPr lang="en-US" b="1">
              <a:solidFill>
                <a:srgbClr val="FFFF00"/>
              </a:solidFill>
              <a:effectLst>
                <a:outerShdw blurRad="38100" dist="38100" dir="2700000" algn="tl">
                  <a:srgbClr val="000000"/>
                </a:outerShdw>
              </a:effectLst>
              <a:latin typeface="Comic Sans MS" pitchFamily="66" charset="0"/>
              <a:ea typeface="+mn-ea"/>
            </a:endParaRPr>
          </a:p>
        </p:txBody>
      </p:sp>
      <p:graphicFrame>
        <p:nvGraphicFramePr>
          <p:cNvPr id="23559" name="Object 2055"/>
          <p:cNvGraphicFramePr>
            <a:graphicFrameLocks noChangeAspect="1"/>
          </p:cNvGraphicFramePr>
          <p:nvPr/>
        </p:nvGraphicFramePr>
        <p:xfrm>
          <a:off x="5067300" y="1752600"/>
          <a:ext cx="3714750" cy="4953000"/>
        </p:xfrm>
        <a:graphic>
          <a:graphicData uri="http://schemas.openxmlformats.org/presentationml/2006/ole">
            <p:oleObj spid="_x0000_s23559" name="Photo Editor Photo" r:id="rId6" imgW="5144218" imgH="6857143" progId="MSPhotoEd.3">
              <p:embed/>
            </p:oleObj>
          </a:graphicData>
        </a:graphic>
      </p:graphicFrame>
      <p:pic>
        <p:nvPicPr>
          <p:cNvPr id="23560" name="Picture 2056"/>
          <p:cNvPicPr>
            <a:picLocks noChangeAspect="1" noChangeArrowheads="1"/>
          </p:cNvPicPr>
          <p:nvPr/>
        </p:nvPicPr>
        <p:blipFill>
          <a:blip r:embed="rId7" cstate="print"/>
          <a:srcRect/>
          <a:stretch>
            <a:fillRect/>
          </a:stretch>
        </p:blipFill>
        <p:spPr bwMode="auto">
          <a:xfrm>
            <a:off x="6934200" y="3048000"/>
            <a:ext cx="384175" cy="385763"/>
          </a:xfrm>
          <a:prstGeom prst="rect">
            <a:avLst/>
          </a:prstGeom>
          <a:noFill/>
          <a:ln w="9525">
            <a:noFill/>
            <a:miter lim="800000"/>
            <a:headEnd/>
            <a:tailEnd/>
          </a:ln>
        </p:spPr>
      </p:pic>
      <p:pic>
        <p:nvPicPr>
          <p:cNvPr id="23561" name="Picture 2057"/>
          <p:cNvPicPr>
            <a:picLocks noChangeAspect="1" noChangeArrowheads="1"/>
          </p:cNvPicPr>
          <p:nvPr/>
        </p:nvPicPr>
        <p:blipFill>
          <a:blip r:embed="rId7" cstate="print"/>
          <a:srcRect/>
          <a:stretch>
            <a:fillRect/>
          </a:stretch>
        </p:blipFill>
        <p:spPr bwMode="auto">
          <a:xfrm>
            <a:off x="5943600" y="3810000"/>
            <a:ext cx="384175" cy="385763"/>
          </a:xfrm>
          <a:prstGeom prst="rect">
            <a:avLst/>
          </a:prstGeom>
          <a:noFill/>
          <a:ln w="9525">
            <a:noFill/>
            <a:miter lim="800000"/>
            <a:headEnd/>
            <a:tailEnd/>
          </a:ln>
        </p:spPr>
      </p:pic>
      <p:pic>
        <p:nvPicPr>
          <p:cNvPr id="23562" name="Picture 2058"/>
          <p:cNvPicPr>
            <a:picLocks noChangeAspect="1" noChangeArrowheads="1"/>
          </p:cNvPicPr>
          <p:nvPr/>
        </p:nvPicPr>
        <p:blipFill>
          <a:blip r:embed="rId7" cstate="print"/>
          <a:srcRect/>
          <a:stretch>
            <a:fillRect/>
          </a:stretch>
        </p:blipFill>
        <p:spPr bwMode="auto">
          <a:xfrm>
            <a:off x="7769225" y="3805238"/>
            <a:ext cx="384175" cy="385762"/>
          </a:xfrm>
          <a:prstGeom prst="rect">
            <a:avLst/>
          </a:prstGeom>
          <a:noFill/>
          <a:ln w="9525">
            <a:noFill/>
            <a:miter lim="800000"/>
            <a:headEnd/>
            <a:tailEnd/>
          </a:ln>
        </p:spPr>
      </p:pic>
      <p:pic>
        <p:nvPicPr>
          <p:cNvPr id="23563" name="Picture 2059"/>
          <p:cNvPicPr>
            <a:picLocks noChangeAspect="1" noChangeArrowheads="1"/>
          </p:cNvPicPr>
          <p:nvPr/>
        </p:nvPicPr>
        <p:blipFill>
          <a:blip r:embed="rId7" cstate="print"/>
          <a:srcRect/>
          <a:stretch>
            <a:fillRect/>
          </a:stretch>
        </p:blipFill>
        <p:spPr bwMode="auto">
          <a:xfrm>
            <a:off x="7848600" y="5405438"/>
            <a:ext cx="384175" cy="385762"/>
          </a:xfrm>
          <a:prstGeom prst="rect">
            <a:avLst/>
          </a:prstGeom>
          <a:noFill/>
          <a:ln w="9525">
            <a:noFill/>
            <a:miter lim="800000"/>
            <a:headEnd/>
            <a:tailEnd/>
          </a:ln>
        </p:spPr>
      </p:pic>
      <p:pic>
        <p:nvPicPr>
          <p:cNvPr id="23564" name="Picture 2060"/>
          <p:cNvPicPr>
            <a:picLocks noChangeAspect="1" noChangeArrowheads="1"/>
          </p:cNvPicPr>
          <p:nvPr/>
        </p:nvPicPr>
        <p:blipFill>
          <a:blip r:embed="rId7" cstate="print"/>
          <a:srcRect/>
          <a:stretch>
            <a:fillRect/>
          </a:stretch>
        </p:blipFill>
        <p:spPr bwMode="auto">
          <a:xfrm>
            <a:off x="6016625" y="5100638"/>
            <a:ext cx="384175" cy="385762"/>
          </a:xfrm>
          <a:prstGeom prst="rect">
            <a:avLst/>
          </a:prstGeom>
          <a:noFill/>
          <a:ln w="9525">
            <a:noFill/>
            <a:miter lim="800000"/>
            <a:headEnd/>
            <a:tailEnd/>
          </a:ln>
        </p:spPr>
      </p:pic>
      <p:sp>
        <p:nvSpPr>
          <p:cNvPr id="17421" name="Text Box 2061"/>
          <p:cNvSpPr txBox="1">
            <a:spLocks noChangeArrowheads="1"/>
          </p:cNvSpPr>
          <p:nvPr/>
        </p:nvSpPr>
        <p:spPr bwMode="auto">
          <a:xfrm>
            <a:off x="7015163" y="6405563"/>
            <a:ext cx="1824037" cy="376237"/>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800" smtClean="0">
                <a:latin typeface="Comic Sans MS" charset="0"/>
              </a:rPr>
              <a:t>Eby et al. 2004</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1"/>
          <p:cNvSpPr>
            <a:spLocks noGrp="1" noChangeArrowheads="1"/>
          </p:cNvSpPr>
          <p:nvPr>
            <p:ph idx="4294967295"/>
          </p:nvPr>
        </p:nvSpPr>
        <p:spPr>
          <a:xfrm>
            <a:off x="228600" y="152400"/>
            <a:ext cx="8229600" cy="533400"/>
          </a:xfrm>
        </p:spPr>
        <p:txBody>
          <a:bodyPr>
            <a:noAutofit/>
          </a:bodyPr>
          <a:lstStyle/>
          <a:p>
            <a:pPr marL="273050" indent="-273050" algn="ctr" eaLnBrk="1" hangingPunct="1">
              <a:buFontTx/>
              <a:buNone/>
              <a:defRPr/>
            </a:pPr>
            <a:r>
              <a:rPr lang="en-US" sz="2400" smtClean="0">
                <a:solidFill>
                  <a:srgbClr val="FF0000"/>
                </a:solidFill>
                <a:effectLst>
                  <a:outerShdw blurRad="38100" dist="38100" dir="2700000" algn="tl">
                    <a:srgbClr val="C0C0C0"/>
                  </a:outerShdw>
                </a:effectLst>
                <a:latin typeface="Comic Sans MS" pitchFamily="66" charset="0"/>
              </a:rPr>
              <a:t>Acute effects of TC</a:t>
            </a:r>
            <a:r>
              <a:rPr lang="ja-JP" altLang="en-US" sz="2400" smtClean="0">
                <a:solidFill>
                  <a:srgbClr val="FF0000"/>
                </a:solidFill>
                <a:effectLst>
                  <a:outerShdw blurRad="38100" dist="38100" dir="2700000" algn="tl">
                    <a:srgbClr val="C0C0C0"/>
                  </a:outerShdw>
                </a:effectLst>
                <a:latin typeface="Comic Sans MS" pitchFamily="66" charset="0"/>
              </a:rPr>
              <a:t>’</a:t>
            </a:r>
            <a:r>
              <a:rPr lang="en-US" altLang="ja-JP" sz="2400" smtClean="0">
                <a:solidFill>
                  <a:srgbClr val="FF0000"/>
                </a:solidFill>
                <a:effectLst>
                  <a:outerShdw blurRad="38100" dist="38100" dir="2700000" algn="tl">
                    <a:srgbClr val="C0C0C0"/>
                  </a:outerShdw>
                </a:effectLst>
                <a:latin typeface="Comic Sans MS" pitchFamily="66" charset="0"/>
              </a:rPr>
              <a:t>s:  Use of Autonomous Vertical Profiler (AVP)</a:t>
            </a:r>
            <a:endParaRPr lang="en-US" sz="2400" smtClean="0">
              <a:solidFill>
                <a:srgbClr val="FF0000"/>
              </a:solidFill>
              <a:effectLst>
                <a:outerShdw blurRad="38100" dist="38100" dir="2700000" algn="tl">
                  <a:srgbClr val="C0C0C0"/>
                </a:outerShdw>
              </a:effectLst>
              <a:latin typeface="Comic Sans MS" pitchFamily="66" charset="0"/>
            </a:endParaRPr>
          </a:p>
        </p:txBody>
      </p:sp>
      <p:sp>
        <p:nvSpPr>
          <p:cNvPr id="24579" name="Rectangle 13"/>
          <p:cNvSpPr>
            <a:spLocks noChangeArrowheads="1"/>
          </p:cNvSpPr>
          <p:nvPr/>
        </p:nvSpPr>
        <p:spPr bwMode="auto">
          <a:xfrm>
            <a:off x="6096000" y="1752600"/>
            <a:ext cx="2971800" cy="4800600"/>
          </a:xfrm>
          <a:prstGeom prst="rect">
            <a:avLst/>
          </a:prstGeom>
          <a:noFill/>
          <a:ln w="9525">
            <a:noFill/>
            <a:miter lim="800000"/>
            <a:headEnd/>
            <a:tailEnd/>
          </a:ln>
        </p:spPr>
        <p:txBody>
          <a:bodyPr/>
          <a:lstStyle/>
          <a:p>
            <a:pPr marL="342900" indent="-342900">
              <a:lnSpc>
                <a:spcPct val="80000"/>
              </a:lnSpc>
              <a:spcBef>
                <a:spcPct val="20000"/>
              </a:spcBef>
              <a:buFontTx/>
              <a:buChar char="•"/>
            </a:pPr>
            <a:r>
              <a:rPr lang="en-US" sz="2200">
                <a:latin typeface="Arial" pitchFamily="34" charset="0"/>
              </a:rPr>
              <a:t>Monitors water quality using profiling instrument</a:t>
            </a:r>
          </a:p>
          <a:p>
            <a:pPr marL="342900" indent="-342900">
              <a:lnSpc>
                <a:spcPct val="80000"/>
              </a:lnSpc>
              <a:spcBef>
                <a:spcPct val="20000"/>
              </a:spcBef>
              <a:buFontTx/>
              <a:buChar char="•"/>
            </a:pPr>
            <a:endParaRPr lang="en-US" sz="2200">
              <a:latin typeface="Arial" pitchFamily="34" charset="0"/>
            </a:endParaRPr>
          </a:p>
          <a:p>
            <a:pPr marL="342900" indent="-342900">
              <a:lnSpc>
                <a:spcPct val="80000"/>
              </a:lnSpc>
              <a:spcBef>
                <a:spcPct val="20000"/>
              </a:spcBef>
              <a:buFontTx/>
              <a:buChar char="•"/>
            </a:pPr>
            <a:r>
              <a:rPr lang="en-US" sz="2200">
                <a:latin typeface="Arial" pitchFamily="34" charset="0"/>
              </a:rPr>
              <a:t>Instruments:</a:t>
            </a:r>
          </a:p>
          <a:p>
            <a:pPr marL="742950" lvl="1" indent="-285750">
              <a:lnSpc>
                <a:spcPct val="80000"/>
              </a:lnSpc>
              <a:spcBef>
                <a:spcPct val="20000"/>
              </a:spcBef>
              <a:buFontTx/>
              <a:buChar char="–"/>
            </a:pPr>
            <a:r>
              <a:rPr lang="en-US" sz="2000">
                <a:latin typeface="Arial" pitchFamily="34" charset="0"/>
              </a:rPr>
              <a:t>Water quality sonde</a:t>
            </a:r>
          </a:p>
          <a:p>
            <a:pPr marL="342900" indent="-342900">
              <a:lnSpc>
                <a:spcPct val="80000"/>
              </a:lnSpc>
              <a:spcBef>
                <a:spcPct val="20000"/>
              </a:spcBef>
              <a:buFontTx/>
              <a:buChar char="•"/>
            </a:pPr>
            <a:endParaRPr lang="en-US" sz="2000">
              <a:latin typeface="Arial" pitchFamily="34" charset="0"/>
            </a:endParaRPr>
          </a:p>
          <a:p>
            <a:pPr marL="342900" indent="-342900">
              <a:lnSpc>
                <a:spcPct val="80000"/>
              </a:lnSpc>
              <a:spcBef>
                <a:spcPct val="20000"/>
              </a:spcBef>
              <a:buFontTx/>
              <a:buChar char="•"/>
            </a:pPr>
            <a:r>
              <a:rPr lang="en-US" sz="2200">
                <a:latin typeface="Arial" pitchFamily="34" charset="0"/>
              </a:rPr>
              <a:t>Sampling schedule:</a:t>
            </a:r>
          </a:p>
          <a:p>
            <a:pPr marL="742950" lvl="1" indent="-285750">
              <a:lnSpc>
                <a:spcPct val="80000"/>
              </a:lnSpc>
              <a:spcBef>
                <a:spcPct val="20000"/>
              </a:spcBef>
              <a:buFontTx/>
              <a:buChar char="–"/>
            </a:pPr>
            <a:r>
              <a:rPr lang="en-US" sz="2000">
                <a:latin typeface="Arial" pitchFamily="34" charset="0"/>
              </a:rPr>
              <a:t>Profiles every 30 min</a:t>
            </a:r>
          </a:p>
          <a:p>
            <a:pPr marL="742950" lvl="1" indent="-285750">
              <a:lnSpc>
                <a:spcPct val="80000"/>
              </a:lnSpc>
              <a:spcBef>
                <a:spcPct val="20000"/>
              </a:spcBef>
              <a:buFontTx/>
              <a:buChar char="–"/>
            </a:pPr>
            <a:r>
              <a:rPr lang="en-US" sz="2000">
                <a:latin typeface="Arial" pitchFamily="34" charset="0"/>
              </a:rPr>
              <a:t>Vertical resolution of 10 cm</a:t>
            </a:r>
          </a:p>
        </p:txBody>
      </p:sp>
      <p:sp>
        <p:nvSpPr>
          <p:cNvPr id="24580" name="Rectangle 14"/>
          <p:cNvSpPr>
            <a:spLocks noChangeArrowheads="1"/>
          </p:cNvSpPr>
          <p:nvPr/>
        </p:nvSpPr>
        <p:spPr bwMode="auto">
          <a:xfrm>
            <a:off x="152400" y="6096000"/>
            <a:ext cx="5791200" cy="609600"/>
          </a:xfrm>
          <a:prstGeom prst="rect">
            <a:avLst/>
          </a:prstGeom>
          <a:noFill/>
          <a:ln w="9525">
            <a:noFill/>
            <a:miter lim="800000"/>
            <a:headEnd/>
            <a:tailEnd/>
          </a:ln>
        </p:spPr>
        <p:txBody>
          <a:bodyPr/>
          <a:lstStyle/>
          <a:p>
            <a:pPr marL="342900" indent="-342900"/>
            <a:r>
              <a:rPr lang="en-US" sz="1600" b="1">
                <a:solidFill>
                  <a:schemeClr val="bg1"/>
                </a:solidFill>
                <a:latin typeface="Arial" pitchFamily="34" charset="0"/>
              </a:rPr>
              <a:t>Luettich Laboratory (Reynolds-Fleming et al., Estuaries, 2002; Whipple et al., Ocean Dynamics 2006)</a:t>
            </a:r>
          </a:p>
        </p:txBody>
      </p:sp>
      <p:pic>
        <p:nvPicPr>
          <p:cNvPr id="24581" name="Picture 3"/>
          <p:cNvPicPr>
            <a:picLocks noChangeAspect="1" noChangeArrowheads="1"/>
          </p:cNvPicPr>
          <p:nvPr/>
        </p:nvPicPr>
        <p:blipFill>
          <a:blip r:embed="rId3" cstate="print"/>
          <a:srcRect/>
          <a:stretch>
            <a:fillRect/>
          </a:stretch>
        </p:blipFill>
        <p:spPr bwMode="auto">
          <a:xfrm>
            <a:off x="76200" y="2035175"/>
            <a:ext cx="2701925" cy="3603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582" name="Picture 4"/>
          <p:cNvPicPr>
            <a:picLocks noChangeAspect="1" noChangeArrowheads="1"/>
          </p:cNvPicPr>
          <p:nvPr/>
        </p:nvPicPr>
        <p:blipFill>
          <a:blip r:embed="rId4" cstate="print"/>
          <a:srcRect/>
          <a:stretch>
            <a:fillRect/>
          </a:stretch>
        </p:blipFill>
        <p:spPr bwMode="auto">
          <a:xfrm>
            <a:off x="2819400" y="2493963"/>
            <a:ext cx="3756025" cy="3317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txBox="1">
            <a:spLocks noGrp="1"/>
          </p:cNvSpPr>
          <p:nvPr/>
        </p:nvSpPr>
        <p:spPr bwMode="auto">
          <a:xfrm>
            <a:off x="7924800" y="6356350"/>
            <a:ext cx="762000" cy="365125"/>
          </a:xfrm>
          <a:prstGeom prst="rect">
            <a:avLst/>
          </a:prstGeom>
          <a:noFill/>
          <a:ln w="9525">
            <a:noFill/>
            <a:miter lim="800000"/>
            <a:headEnd/>
            <a:tailEnd/>
          </a:ln>
        </p:spPr>
        <p:txBody>
          <a:bodyPr lIns="0" tIns="0" rIns="0" bIns="0" anchor="b"/>
          <a:lstStyle/>
          <a:p>
            <a:pPr algn="r"/>
            <a:fld id="{F4640DBD-DCE2-459F-B5AD-C6333E6D554D}" type="slidenum">
              <a:rPr lang="en-US" sz="1200">
                <a:solidFill>
                  <a:srgbClr val="045C75"/>
                </a:solidFill>
                <a:latin typeface="Arial" pitchFamily="34" charset="0"/>
              </a:rPr>
              <a:pPr algn="r"/>
              <a:t>23</a:t>
            </a:fld>
            <a:endParaRPr lang="en-US" sz="1200">
              <a:solidFill>
                <a:srgbClr val="045C75"/>
              </a:solidFill>
              <a:latin typeface="Arial" pitchFamily="34" charset="0"/>
            </a:endParaRPr>
          </a:p>
        </p:txBody>
      </p:sp>
      <p:pic>
        <p:nvPicPr>
          <p:cNvPr id="25603" name="Picture 4" descr="avp_ophelia_v3"/>
          <p:cNvPicPr>
            <a:picLocks noChangeAspect="1" noChangeArrowheads="1"/>
          </p:cNvPicPr>
          <p:nvPr/>
        </p:nvPicPr>
        <p:blipFill>
          <a:blip r:embed="rId2" cstate="print"/>
          <a:srcRect/>
          <a:stretch>
            <a:fillRect/>
          </a:stretch>
        </p:blipFill>
        <p:spPr bwMode="auto">
          <a:xfrm>
            <a:off x="990600" y="1220788"/>
            <a:ext cx="7467600" cy="5421312"/>
          </a:xfrm>
          <a:prstGeom prst="rect">
            <a:avLst/>
          </a:prstGeom>
          <a:noFill/>
          <a:ln w="9525">
            <a:noFill/>
            <a:miter lim="800000"/>
            <a:headEnd/>
            <a:tailEnd/>
          </a:ln>
        </p:spPr>
      </p:pic>
      <p:grpSp>
        <p:nvGrpSpPr>
          <p:cNvPr id="2" name="Group 13"/>
          <p:cNvGrpSpPr>
            <a:grpSpLocks/>
          </p:cNvGrpSpPr>
          <p:nvPr/>
        </p:nvGrpSpPr>
        <p:grpSpPr bwMode="auto">
          <a:xfrm>
            <a:off x="3352800" y="4038600"/>
            <a:ext cx="3962400" cy="1600200"/>
            <a:chOff x="2112" y="2544"/>
            <a:chExt cx="2496" cy="1008"/>
          </a:xfrm>
        </p:grpSpPr>
        <p:sp>
          <p:nvSpPr>
            <p:cNvPr id="25611" name="Text Box 8"/>
            <p:cNvSpPr txBox="1">
              <a:spLocks noChangeArrowheads="1"/>
            </p:cNvSpPr>
            <p:nvPr/>
          </p:nvSpPr>
          <p:spPr bwMode="auto">
            <a:xfrm>
              <a:off x="2112" y="2743"/>
              <a:ext cx="1680" cy="233"/>
            </a:xfrm>
            <a:prstGeom prst="rect">
              <a:avLst/>
            </a:prstGeom>
            <a:noFill/>
            <a:ln w="9525">
              <a:noFill/>
              <a:miter lim="800000"/>
              <a:headEnd/>
              <a:tailEnd/>
            </a:ln>
          </p:spPr>
          <p:txBody>
            <a:bodyPr>
              <a:spAutoFit/>
            </a:bodyPr>
            <a:lstStyle/>
            <a:p>
              <a:pPr>
                <a:spcBef>
                  <a:spcPct val="50000"/>
                </a:spcBef>
              </a:pPr>
              <a:r>
                <a:rPr lang="en-US" sz="1800" b="1">
                  <a:latin typeface="Arial" pitchFamily="34" charset="0"/>
                </a:rPr>
                <a:t>Post-storm blooms</a:t>
              </a:r>
              <a:r>
                <a:rPr lang="en-US" sz="1800" b="1">
                  <a:latin typeface="Arial" pitchFamily="34" charset="0"/>
                  <a:sym typeface="Wingdings" pitchFamily="2" charset="2"/>
                </a:rPr>
                <a:t></a:t>
              </a:r>
              <a:r>
                <a:rPr lang="en-US" sz="1800" b="1">
                  <a:latin typeface="Arial" pitchFamily="34" charset="0"/>
                </a:rPr>
                <a:t> </a:t>
              </a:r>
            </a:p>
          </p:txBody>
        </p:sp>
        <p:sp>
          <p:nvSpPr>
            <p:cNvPr id="25612" name="Rectangle 11"/>
            <p:cNvSpPr>
              <a:spLocks noChangeArrowheads="1"/>
            </p:cNvSpPr>
            <p:nvPr/>
          </p:nvSpPr>
          <p:spPr bwMode="auto">
            <a:xfrm>
              <a:off x="3648" y="2544"/>
              <a:ext cx="432" cy="1008"/>
            </a:xfrm>
            <a:prstGeom prst="rect">
              <a:avLst/>
            </a:prstGeom>
            <a:noFill/>
            <a:ln w="38100">
              <a:solidFill>
                <a:schemeClr val="tx1"/>
              </a:solidFill>
              <a:miter lim="800000"/>
              <a:headEnd/>
              <a:tailEnd/>
            </a:ln>
          </p:spPr>
          <p:txBody>
            <a:bodyPr wrap="none" anchor="ctr"/>
            <a:lstStyle/>
            <a:p>
              <a:endParaRPr lang="en-US" sz="1800">
                <a:latin typeface="Arial" pitchFamily="34" charset="0"/>
              </a:endParaRPr>
            </a:p>
          </p:txBody>
        </p:sp>
        <p:sp>
          <p:nvSpPr>
            <p:cNvPr id="25613" name="Rectangle 12"/>
            <p:cNvSpPr>
              <a:spLocks noChangeArrowheads="1"/>
            </p:cNvSpPr>
            <p:nvPr/>
          </p:nvSpPr>
          <p:spPr bwMode="auto">
            <a:xfrm>
              <a:off x="4176" y="2544"/>
              <a:ext cx="432" cy="1008"/>
            </a:xfrm>
            <a:prstGeom prst="rect">
              <a:avLst/>
            </a:prstGeom>
            <a:noFill/>
            <a:ln w="38100">
              <a:solidFill>
                <a:schemeClr val="tx1"/>
              </a:solidFill>
              <a:miter lim="800000"/>
              <a:headEnd/>
              <a:tailEnd/>
            </a:ln>
          </p:spPr>
          <p:txBody>
            <a:bodyPr wrap="none" anchor="ctr"/>
            <a:lstStyle/>
            <a:p>
              <a:endParaRPr lang="en-US" sz="1800">
                <a:latin typeface="Arial" pitchFamily="34" charset="0"/>
              </a:endParaRPr>
            </a:p>
          </p:txBody>
        </p:sp>
      </p:grpSp>
      <p:grpSp>
        <p:nvGrpSpPr>
          <p:cNvPr id="3" name="Group 20"/>
          <p:cNvGrpSpPr>
            <a:grpSpLocks/>
          </p:cNvGrpSpPr>
          <p:nvPr/>
        </p:nvGrpSpPr>
        <p:grpSpPr bwMode="auto">
          <a:xfrm>
            <a:off x="2514600" y="3200400"/>
            <a:ext cx="2438400" cy="3276600"/>
            <a:chOff x="1584" y="2016"/>
            <a:chExt cx="1536" cy="2064"/>
          </a:xfrm>
        </p:grpSpPr>
        <p:sp>
          <p:nvSpPr>
            <p:cNvPr id="25607" name="Text Box 15"/>
            <p:cNvSpPr txBox="1">
              <a:spLocks noChangeArrowheads="1"/>
            </p:cNvSpPr>
            <p:nvPr/>
          </p:nvSpPr>
          <p:spPr bwMode="auto">
            <a:xfrm>
              <a:off x="1632" y="3225"/>
              <a:ext cx="1488" cy="231"/>
            </a:xfrm>
            <a:prstGeom prst="rect">
              <a:avLst/>
            </a:prstGeom>
            <a:noFill/>
            <a:ln w="9525">
              <a:noFill/>
              <a:miter lim="800000"/>
              <a:headEnd/>
              <a:tailEnd/>
            </a:ln>
          </p:spPr>
          <p:txBody>
            <a:bodyPr>
              <a:spAutoFit/>
            </a:bodyPr>
            <a:lstStyle/>
            <a:p>
              <a:pPr>
                <a:spcBef>
                  <a:spcPct val="50000"/>
                </a:spcBef>
              </a:pPr>
              <a:r>
                <a:rPr lang="en-US" sz="1800" b="1">
                  <a:latin typeface="Arial" pitchFamily="34" charset="0"/>
                </a:rPr>
                <a:t>Storm mixing </a:t>
              </a:r>
            </a:p>
          </p:txBody>
        </p:sp>
        <p:sp>
          <p:nvSpPr>
            <p:cNvPr id="25608" name="Rectangle 16"/>
            <p:cNvSpPr>
              <a:spLocks noChangeArrowheads="1"/>
            </p:cNvSpPr>
            <p:nvPr/>
          </p:nvSpPr>
          <p:spPr bwMode="auto">
            <a:xfrm>
              <a:off x="1632" y="3552"/>
              <a:ext cx="1008" cy="528"/>
            </a:xfrm>
            <a:prstGeom prst="rect">
              <a:avLst/>
            </a:prstGeom>
            <a:noFill/>
            <a:ln w="38100">
              <a:solidFill>
                <a:schemeClr val="tx1"/>
              </a:solidFill>
              <a:miter lim="800000"/>
              <a:headEnd/>
              <a:tailEnd/>
            </a:ln>
          </p:spPr>
          <p:txBody>
            <a:bodyPr wrap="none" anchor="ctr"/>
            <a:lstStyle/>
            <a:p>
              <a:endParaRPr lang="en-US" sz="1800">
                <a:latin typeface="Arial" pitchFamily="34" charset="0"/>
              </a:endParaRPr>
            </a:p>
          </p:txBody>
        </p:sp>
        <p:sp>
          <p:nvSpPr>
            <p:cNvPr id="25609" name="Rectangle 18"/>
            <p:cNvSpPr>
              <a:spLocks noChangeArrowheads="1"/>
            </p:cNvSpPr>
            <p:nvPr/>
          </p:nvSpPr>
          <p:spPr bwMode="auto">
            <a:xfrm>
              <a:off x="1584" y="2016"/>
              <a:ext cx="1008" cy="528"/>
            </a:xfrm>
            <a:prstGeom prst="rect">
              <a:avLst/>
            </a:prstGeom>
            <a:noFill/>
            <a:ln w="38100">
              <a:solidFill>
                <a:schemeClr val="tx1"/>
              </a:solidFill>
              <a:miter lim="800000"/>
              <a:headEnd/>
              <a:tailEnd/>
            </a:ln>
          </p:spPr>
          <p:txBody>
            <a:bodyPr wrap="none" anchor="ctr"/>
            <a:lstStyle/>
            <a:p>
              <a:endParaRPr lang="en-US" sz="1800">
                <a:latin typeface="Arial" pitchFamily="34" charset="0"/>
              </a:endParaRPr>
            </a:p>
          </p:txBody>
        </p:sp>
        <p:sp>
          <p:nvSpPr>
            <p:cNvPr id="25610" name="Line 19"/>
            <p:cNvSpPr>
              <a:spLocks noChangeShapeType="1"/>
            </p:cNvSpPr>
            <p:nvPr/>
          </p:nvSpPr>
          <p:spPr bwMode="auto">
            <a:xfrm flipV="1">
              <a:off x="2112" y="2592"/>
              <a:ext cx="0" cy="624"/>
            </a:xfrm>
            <a:prstGeom prst="line">
              <a:avLst/>
            </a:prstGeom>
            <a:noFill/>
            <a:ln w="38100">
              <a:solidFill>
                <a:schemeClr val="tx1"/>
              </a:solidFill>
              <a:round/>
              <a:headEnd/>
              <a:tailEnd type="triangle" w="med" len="med"/>
            </a:ln>
          </p:spPr>
          <p:txBody>
            <a:bodyPr/>
            <a:lstStyle/>
            <a:p>
              <a:endParaRPr lang="en-US"/>
            </a:p>
          </p:txBody>
        </p:sp>
      </p:grpSp>
      <p:sp>
        <p:nvSpPr>
          <p:cNvPr id="191502" name="Text Box 14"/>
          <p:cNvSpPr txBox="1">
            <a:spLocks noChangeArrowheads="1"/>
          </p:cNvSpPr>
          <p:nvPr/>
        </p:nvSpPr>
        <p:spPr bwMode="auto">
          <a:xfrm>
            <a:off x="1066800" y="304800"/>
            <a:ext cx="7428987" cy="400110"/>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000" b="1" spc="50" dirty="0">
                <a:ln w="11430"/>
                <a:solidFill>
                  <a:srgbClr val="FFE82B"/>
                </a:solidFill>
                <a:effectLst>
                  <a:outerShdw blurRad="76200" dist="50800" dir="5400000" algn="tl" rotWithShape="0">
                    <a:srgbClr val="000000">
                      <a:alpha val="65000"/>
                    </a:srgbClr>
                  </a:outerShdw>
                </a:effectLst>
                <a:latin typeface="Comic Sans MS"/>
                <a:ea typeface="ＭＳ Ｐゴシック" charset="0"/>
                <a:cs typeface="Comic Sans MS"/>
              </a:rPr>
              <a:t>Short-term Impacts of Hurricane Ophelia, Sept. 2005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4953000" y="-152400"/>
            <a:ext cx="3810000" cy="1295400"/>
          </a:xfrm>
        </p:spPr>
        <p:txBody>
          <a:bodyPr/>
          <a:lstStyle/>
          <a:p>
            <a:pPr>
              <a:defRPr/>
            </a:pPr>
            <a:r>
              <a:rPr lang="en-US" sz="3600" smtClean="0">
                <a:solidFill>
                  <a:srgbClr val="FFFF00"/>
                </a:solidFill>
                <a:effectLst>
                  <a:outerShdw blurRad="38100" dist="38100" dir="2700000" algn="tl">
                    <a:srgbClr val="000000"/>
                  </a:outerShdw>
                </a:effectLst>
              </a:rPr>
              <a:t>Ophelia Impacts on </a:t>
            </a:r>
            <a:r>
              <a:rPr lang="en-US" sz="3600" i="1" smtClean="0">
                <a:solidFill>
                  <a:srgbClr val="FFFF00"/>
                </a:solidFill>
                <a:effectLst>
                  <a:outerShdw blurRad="38100" dist="38100" dir="2700000" algn="tl">
                    <a:srgbClr val="000000"/>
                  </a:outerShdw>
                </a:effectLst>
              </a:rPr>
              <a:t>Vibrio</a:t>
            </a:r>
          </a:p>
        </p:txBody>
      </p:sp>
      <p:sp>
        <p:nvSpPr>
          <p:cNvPr id="239619" name="Rectangle 3"/>
          <p:cNvSpPr>
            <a:spLocks noGrp="1" noChangeArrowheads="1"/>
          </p:cNvSpPr>
          <p:nvPr>
            <p:ph type="body" idx="1"/>
          </p:nvPr>
        </p:nvSpPr>
        <p:spPr>
          <a:xfrm>
            <a:off x="4724400" y="990600"/>
            <a:ext cx="4419600" cy="3276600"/>
          </a:xfrm>
        </p:spPr>
        <p:txBody>
          <a:bodyPr/>
          <a:lstStyle/>
          <a:p>
            <a:pPr>
              <a:defRPr/>
            </a:pPr>
            <a:r>
              <a:rPr lang="en-US" sz="2400" b="1" smtClean="0">
                <a:solidFill>
                  <a:srgbClr val="FFFF00"/>
                </a:solidFill>
                <a:effectLst>
                  <a:outerShdw blurRad="38100" dist="38100" dir="2700000" algn="tl">
                    <a:srgbClr val="000000"/>
                  </a:outerShdw>
                </a:effectLst>
              </a:rPr>
              <a:t>Large increase in water column concentrations during storm period</a:t>
            </a:r>
          </a:p>
          <a:p>
            <a:pPr>
              <a:defRPr/>
            </a:pPr>
            <a:endParaRPr lang="en-US" sz="2400" b="1" smtClean="0">
              <a:solidFill>
                <a:srgbClr val="FFFF00"/>
              </a:solidFill>
              <a:effectLst>
                <a:outerShdw blurRad="38100" dist="38100" dir="2700000" algn="tl">
                  <a:srgbClr val="000000"/>
                </a:outerShdw>
              </a:effectLst>
            </a:endParaRPr>
          </a:p>
          <a:p>
            <a:pPr>
              <a:defRPr/>
            </a:pPr>
            <a:r>
              <a:rPr lang="en-US" sz="2400" b="1" smtClean="0">
                <a:solidFill>
                  <a:srgbClr val="FFFF00"/>
                </a:solidFill>
                <a:effectLst>
                  <a:outerShdw blurRad="38100" dist="38100" dir="2700000" algn="tl">
                    <a:srgbClr val="000000"/>
                  </a:outerShdw>
                </a:effectLst>
              </a:rPr>
              <a:t>Sediment increases following storm (deposition) and high levels persist through the winter</a:t>
            </a:r>
          </a:p>
        </p:txBody>
      </p:sp>
      <p:pic>
        <p:nvPicPr>
          <p:cNvPr id="26628" name="Picture 4" descr="Fig 2 rev"/>
          <p:cNvPicPr>
            <a:picLocks noChangeAspect="1" noChangeArrowheads="1"/>
          </p:cNvPicPr>
          <p:nvPr/>
        </p:nvPicPr>
        <p:blipFill>
          <a:blip r:embed="rId2" cstate="print"/>
          <a:srcRect/>
          <a:stretch>
            <a:fillRect/>
          </a:stretch>
        </p:blipFill>
        <p:spPr bwMode="auto">
          <a:xfrm>
            <a:off x="152400" y="228600"/>
            <a:ext cx="4445000" cy="6553200"/>
          </a:xfrm>
          <a:prstGeom prst="rect">
            <a:avLst/>
          </a:prstGeom>
          <a:noFill/>
          <a:ln w="9525">
            <a:noFill/>
            <a:miter lim="800000"/>
            <a:headEnd/>
            <a:tailEnd/>
          </a:ln>
        </p:spPr>
      </p:pic>
      <p:pic>
        <p:nvPicPr>
          <p:cNvPr id="26629" name="Picture 6" descr="hurr logo"/>
          <p:cNvPicPr>
            <a:picLocks noChangeAspect="1" noChangeArrowheads="1"/>
          </p:cNvPicPr>
          <p:nvPr/>
        </p:nvPicPr>
        <p:blipFill>
          <a:blip r:embed="rId3" cstate="print"/>
          <a:srcRect/>
          <a:stretch>
            <a:fillRect/>
          </a:stretch>
        </p:blipFill>
        <p:spPr bwMode="auto">
          <a:xfrm>
            <a:off x="2971800" y="76200"/>
            <a:ext cx="609600" cy="336550"/>
          </a:xfrm>
          <a:prstGeom prst="rect">
            <a:avLst/>
          </a:prstGeom>
          <a:noFill/>
          <a:ln w="9525">
            <a:noFill/>
            <a:miter lim="800000"/>
            <a:headEnd/>
            <a:tailEnd/>
          </a:ln>
        </p:spPr>
      </p:pic>
      <p:pic>
        <p:nvPicPr>
          <p:cNvPr id="26630" name="Picture 7" descr="EOS_article"/>
          <p:cNvPicPr>
            <a:picLocks noChangeAspect="1" noChangeArrowheads="1"/>
          </p:cNvPicPr>
          <p:nvPr/>
        </p:nvPicPr>
        <p:blipFill>
          <a:blip r:embed="rId4" cstate="print"/>
          <a:srcRect r="49472"/>
          <a:stretch>
            <a:fillRect/>
          </a:stretch>
        </p:blipFill>
        <p:spPr bwMode="auto">
          <a:xfrm>
            <a:off x="4876800" y="4146550"/>
            <a:ext cx="4114800" cy="271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Irene at201109_sat.jpg"/>
          <p:cNvPicPr>
            <a:picLocks noChangeAspect="1"/>
          </p:cNvPicPr>
          <p:nvPr/>
        </p:nvPicPr>
        <p:blipFill>
          <a:blip r:embed="rId2" cstate="print"/>
          <a:srcRect/>
          <a:stretch>
            <a:fillRect/>
          </a:stretch>
        </p:blipFill>
        <p:spPr bwMode="auto">
          <a:xfrm>
            <a:off x="4876800" y="704850"/>
            <a:ext cx="3733800" cy="2800350"/>
          </a:xfrm>
          <a:prstGeom prst="rect">
            <a:avLst/>
          </a:prstGeom>
          <a:noFill/>
          <a:ln w="9525">
            <a:noFill/>
            <a:miter lim="800000"/>
            <a:headEnd/>
            <a:tailEnd/>
          </a:ln>
        </p:spPr>
      </p:pic>
      <p:pic>
        <p:nvPicPr>
          <p:cNvPr id="27651" name="Picture 5" descr="582191main_20110825_Irene-TD10-GOES_full.jpg"/>
          <p:cNvPicPr>
            <a:picLocks noChangeAspect="1"/>
          </p:cNvPicPr>
          <p:nvPr/>
        </p:nvPicPr>
        <p:blipFill>
          <a:blip r:embed="rId3" cstate="print"/>
          <a:srcRect/>
          <a:stretch>
            <a:fillRect/>
          </a:stretch>
        </p:blipFill>
        <p:spPr bwMode="auto">
          <a:xfrm>
            <a:off x="228600" y="690563"/>
            <a:ext cx="4191000" cy="2814637"/>
          </a:xfrm>
          <a:prstGeom prst="rect">
            <a:avLst/>
          </a:prstGeom>
          <a:noFill/>
          <a:ln w="9525">
            <a:noFill/>
            <a:miter lim="800000"/>
            <a:headEnd/>
            <a:tailEnd/>
          </a:ln>
        </p:spPr>
      </p:pic>
      <p:pic>
        <p:nvPicPr>
          <p:cNvPr id="27652" name="Picture 7" descr="hurricane-irene-landfall-east-coast-goes-13-aug-27.jpg"/>
          <p:cNvPicPr>
            <a:picLocks noChangeAspect="1"/>
          </p:cNvPicPr>
          <p:nvPr/>
        </p:nvPicPr>
        <p:blipFill>
          <a:blip r:embed="rId4" cstate="print"/>
          <a:srcRect/>
          <a:stretch>
            <a:fillRect/>
          </a:stretch>
        </p:blipFill>
        <p:spPr bwMode="auto">
          <a:xfrm>
            <a:off x="4797425" y="3810000"/>
            <a:ext cx="3833813" cy="2819400"/>
          </a:xfrm>
          <a:prstGeom prst="rect">
            <a:avLst/>
          </a:prstGeom>
          <a:noFill/>
          <a:ln w="9525">
            <a:noFill/>
            <a:miter lim="800000"/>
            <a:headEnd/>
            <a:tailEnd/>
          </a:ln>
        </p:spPr>
      </p:pic>
      <p:sp>
        <p:nvSpPr>
          <p:cNvPr id="9" name="TextBox 8"/>
          <p:cNvSpPr txBox="1"/>
          <p:nvPr/>
        </p:nvSpPr>
        <p:spPr>
          <a:xfrm>
            <a:off x="1219200" y="0"/>
            <a:ext cx="6903652"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b="1" spc="50" dirty="0">
                <a:ln w="11430"/>
                <a:solidFill>
                  <a:srgbClr val="FFFF00"/>
                </a:solidFill>
                <a:effectLst>
                  <a:outerShdw blurRad="76200" dist="50800" dir="5400000" algn="tl" rotWithShape="0">
                    <a:srgbClr val="000000">
                      <a:alpha val="65000"/>
                    </a:srgbClr>
                  </a:outerShdw>
                </a:effectLst>
                <a:latin typeface="Comic Sans MS"/>
                <a:ea typeface="ＭＳ Ｐゴシック" charset="0"/>
                <a:cs typeface="Comic Sans MS"/>
              </a:rPr>
              <a:t>Hurricane/TS Irene:  24-27 August, 2011</a:t>
            </a:r>
          </a:p>
        </p:txBody>
      </p:sp>
      <p:sp>
        <p:nvSpPr>
          <p:cNvPr id="10" name="Rectangle 9"/>
          <p:cNvSpPr/>
          <p:nvPr/>
        </p:nvSpPr>
        <p:spPr>
          <a:xfrm>
            <a:off x="4420606" y="1828800"/>
            <a:ext cx="760994" cy="461665"/>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b="1" spc="50" dirty="0">
                <a:ln w="11430"/>
                <a:solidFill>
                  <a:srgbClr val="FFFF00"/>
                </a:solidFill>
                <a:effectLst>
                  <a:outerShdw blurRad="76200" dist="50800" dir="5400000" algn="tl" rotWithShape="0">
                    <a:srgbClr val="000000">
                      <a:alpha val="65000"/>
                    </a:srgbClr>
                  </a:outerShdw>
                </a:effectLst>
                <a:latin typeface="Wingdings"/>
                <a:ea typeface="Wingdings"/>
                <a:cs typeface="Wingdings"/>
                <a:sym typeface="Wingdings"/>
              </a:rPr>
              <a:t></a:t>
            </a:r>
            <a:endParaRPr lang="en-US" b="1" spc="50" dirty="0">
              <a:ln w="11430"/>
              <a:solidFill>
                <a:srgbClr val="FFFF00"/>
              </a:solidFill>
              <a:effectLst>
                <a:outerShdw blurRad="76200" dist="50800" dir="5400000" algn="tl" rotWithShape="0">
                  <a:srgbClr val="000000">
                    <a:alpha val="65000"/>
                  </a:srgbClr>
                </a:outerShdw>
              </a:effectLst>
              <a:latin typeface="Times New Roman" charset="0"/>
              <a:ea typeface="ＭＳ Ｐゴシック" charset="0"/>
              <a:cs typeface="ＭＳ Ｐゴシック" charset="0"/>
            </a:endParaRPr>
          </a:p>
        </p:txBody>
      </p:sp>
      <p:sp>
        <p:nvSpPr>
          <p:cNvPr id="13" name="Rectangle 12"/>
          <p:cNvSpPr/>
          <p:nvPr/>
        </p:nvSpPr>
        <p:spPr>
          <a:xfrm>
            <a:off x="6477000" y="3429000"/>
            <a:ext cx="504640"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2800" b="1" spc="50" dirty="0">
                <a:ln w="11430"/>
                <a:solidFill>
                  <a:srgbClr val="FFFF00"/>
                </a:solidFill>
                <a:effectLst>
                  <a:outerShdw blurRad="76200" dist="50800" dir="5400000" algn="tl" rotWithShape="0">
                    <a:srgbClr val="000000">
                      <a:alpha val="65000"/>
                    </a:srgbClr>
                  </a:outerShdw>
                </a:effectLst>
                <a:latin typeface="Wingdings"/>
                <a:ea typeface="Wingdings"/>
                <a:cs typeface="Wingdings"/>
              </a:rPr>
              <a:t></a:t>
            </a:r>
            <a:endParaRPr lang="en-US" sz="2800" b="1" spc="50" dirty="0">
              <a:ln w="11430"/>
              <a:solidFill>
                <a:srgbClr val="FFFF00"/>
              </a:solidFill>
              <a:effectLst>
                <a:outerShdw blurRad="76200" dist="50800" dir="5400000" algn="tl" rotWithShape="0">
                  <a:srgbClr val="000000">
                    <a:alpha val="65000"/>
                  </a:srgbClr>
                </a:outerShdw>
              </a:effectLst>
              <a:latin typeface="Times New Roman" charset="0"/>
              <a:ea typeface="ＭＳ Ｐゴシック" charset="0"/>
              <a:cs typeface="ＭＳ Ｐゴシック" charset="0"/>
            </a:endParaRPr>
          </a:p>
        </p:txBody>
      </p:sp>
      <p:pic>
        <p:nvPicPr>
          <p:cNvPr id="27656" name="Picture 9" descr="http://i.huffpost.com/gen/338295/HURRICANE-IRENE-PATH-2011-NOAA-2.jpg"/>
          <p:cNvPicPr>
            <a:picLocks noChangeAspect="1" noChangeArrowheads="1"/>
          </p:cNvPicPr>
          <p:nvPr/>
        </p:nvPicPr>
        <p:blipFill>
          <a:blip r:embed="rId5" cstate="print"/>
          <a:srcRect/>
          <a:stretch>
            <a:fillRect/>
          </a:stretch>
        </p:blipFill>
        <p:spPr bwMode="auto">
          <a:xfrm>
            <a:off x="612775" y="3783013"/>
            <a:ext cx="3654425" cy="2922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19692-faf95.jpg"/>
          <p:cNvPicPr>
            <a:picLocks noChangeAspect="1"/>
          </p:cNvPicPr>
          <p:nvPr/>
        </p:nvPicPr>
        <p:blipFill>
          <a:blip r:embed="rId2" cstate="print"/>
          <a:srcRect/>
          <a:stretch>
            <a:fillRect/>
          </a:stretch>
        </p:blipFill>
        <p:spPr bwMode="auto">
          <a:xfrm>
            <a:off x="5080000" y="685800"/>
            <a:ext cx="3454400" cy="2590800"/>
          </a:xfrm>
          <a:prstGeom prst="rect">
            <a:avLst/>
          </a:prstGeom>
          <a:noFill/>
          <a:ln w="9525">
            <a:noFill/>
            <a:miter lim="800000"/>
            <a:headEnd/>
            <a:tailEnd/>
          </a:ln>
        </p:spPr>
      </p:pic>
      <p:pic>
        <p:nvPicPr>
          <p:cNvPr id="28675" name="Picture 2" descr="19455-304c5.jpg"/>
          <p:cNvPicPr>
            <a:picLocks noChangeAspect="1"/>
          </p:cNvPicPr>
          <p:nvPr/>
        </p:nvPicPr>
        <p:blipFill>
          <a:blip r:embed="rId3" cstate="print"/>
          <a:srcRect/>
          <a:stretch>
            <a:fillRect/>
          </a:stretch>
        </p:blipFill>
        <p:spPr bwMode="auto">
          <a:xfrm>
            <a:off x="609600" y="762000"/>
            <a:ext cx="3902075" cy="2603500"/>
          </a:xfrm>
          <a:prstGeom prst="rect">
            <a:avLst/>
          </a:prstGeom>
          <a:noFill/>
          <a:ln w="9525">
            <a:noFill/>
            <a:miter lim="800000"/>
            <a:headEnd/>
            <a:tailEnd/>
          </a:ln>
        </p:spPr>
      </p:pic>
      <p:pic>
        <p:nvPicPr>
          <p:cNvPr id="28676" name="Picture 3" descr="20139-15a45.jpg"/>
          <p:cNvPicPr>
            <a:picLocks noChangeAspect="1"/>
          </p:cNvPicPr>
          <p:nvPr/>
        </p:nvPicPr>
        <p:blipFill>
          <a:blip r:embed="rId4" cstate="print"/>
          <a:srcRect/>
          <a:stretch>
            <a:fillRect/>
          </a:stretch>
        </p:blipFill>
        <p:spPr bwMode="auto">
          <a:xfrm>
            <a:off x="5562600" y="3352800"/>
            <a:ext cx="2532063" cy="3462338"/>
          </a:xfrm>
          <a:prstGeom prst="rect">
            <a:avLst/>
          </a:prstGeom>
          <a:noFill/>
          <a:ln w="9525">
            <a:noFill/>
            <a:miter lim="800000"/>
            <a:headEnd/>
            <a:tailEnd/>
          </a:ln>
        </p:spPr>
      </p:pic>
      <p:pic>
        <p:nvPicPr>
          <p:cNvPr id="28677" name="Picture 4" descr="19766-kill-devil-hills-outer-banks-aa5f4.jpg"/>
          <p:cNvPicPr>
            <a:picLocks noChangeAspect="1"/>
          </p:cNvPicPr>
          <p:nvPr/>
        </p:nvPicPr>
        <p:blipFill>
          <a:blip r:embed="rId5" cstate="print"/>
          <a:srcRect/>
          <a:stretch>
            <a:fillRect/>
          </a:stretch>
        </p:blipFill>
        <p:spPr bwMode="auto">
          <a:xfrm>
            <a:off x="592138" y="3733800"/>
            <a:ext cx="4437062" cy="2654300"/>
          </a:xfrm>
          <a:prstGeom prst="rect">
            <a:avLst/>
          </a:prstGeom>
          <a:noFill/>
          <a:ln w="9525">
            <a:noFill/>
            <a:miter lim="800000"/>
            <a:headEnd/>
            <a:tailEnd/>
          </a:ln>
        </p:spPr>
      </p:pic>
      <p:sp>
        <p:nvSpPr>
          <p:cNvPr id="6" name="TextBox 5"/>
          <p:cNvSpPr txBox="1"/>
          <p:nvPr/>
        </p:nvSpPr>
        <p:spPr>
          <a:xfrm>
            <a:off x="1661547" y="71735"/>
            <a:ext cx="6263253"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b="1" spc="50" dirty="0">
                <a:ln w="11430"/>
                <a:solidFill>
                  <a:srgbClr val="FFFF00"/>
                </a:solidFill>
                <a:effectLst>
                  <a:outerShdw blurRad="76200" dist="50800" dir="5400000" algn="tl" rotWithShape="0">
                    <a:srgbClr val="000000">
                      <a:alpha val="65000"/>
                    </a:srgbClr>
                  </a:outerShdw>
                </a:effectLst>
                <a:latin typeface="Comic Sans MS"/>
                <a:ea typeface="ＭＳ Ｐゴシック" charset="0"/>
                <a:cs typeface="Comic Sans MS"/>
              </a:rPr>
              <a:t>The event &amp; aftermath in Eastern NC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147935"/>
            <a:ext cx="2433680"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b="1" spc="50" dirty="0">
                <a:ln w="11430"/>
                <a:solidFill>
                  <a:srgbClr val="FFFF00"/>
                </a:solidFill>
                <a:effectLst>
                  <a:outerShdw blurRad="76200" dist="50800" dir="5400000" algn="tl" rotWithShape="0">
                    <a:srgbClr val="000000">
                      <a:alpha val="65000"/>
                    </a:srgbClr>
                  </a:outerShdw>
                </a:effectLst>
                <a:latin typeface="Comic Sans MS"/>
                <a:ea typeface="ＭＳ Ｐゴシック" charset="0"/>
                <a:cs typeface="Comic Sans MS"/>
              </a:rPr>
              <a:t>And at home  </a:t>
            </a:r>
          </a:p>
        </p:txBody>
      </p:sp>
      <p:pic>
        <p:nvPicPr>
          <p:cNvPr id="29699" name="Picture 2" descr="IMG_7560.JPG"/>
          <p:cNvPicPr>
            <a:picLocks noChangeAspect="1"/>
          </p:cNvPicPr>
          <p:nvPr/>
        </p:nvPicPr>
        <p:blipFill>
          <a:blip r:embed="rId2" cstate="print"/>
          <a:srcRect/>
          <a:stretch>
            <a:fillRect/>
          </a:stretch>
        </p:blipFill>
        <p:spPr bwMode="auto">
          <a:xfrm>
            <a:off x="533400" y="1143000"/>
            <a:ext cx="3352800" cy="2514600"/>
          </a:xfrm>
          <a:prstGeom prst="rect">
            <a:avLst/>
          </a:prstGeom>
          <a:noFill/>
          <a:ln w="9525">
            <a:noFill/>
            <a:miter lim="800000"/>
            <a:headEnd/>
            <a:tailEnd/>
          </a:ln>
        </p:spPr>
      </p:pic>
      <p:pic>
        <p:nvPicPr>
          <p:cNvPr id="29700" name="Picture 4" descr="IMG_7562.JPG"/>
          <p:cNvPicPr>
            <a:picLocks noChangeAspect="1"/>
          </p:cNvPicPr>
          <p:nvPr/>
        </p:nvPicPr>
        <p:blipFill>
          <a:blip r:embed="rId3" cstate="print"/>
          <a:srcRect/>
          <a:stretch>
            <a:fillRect/>
          </a:stretch>
        </p:blipFill>
        <p:spPr bwMode="auto">
          <a:xfrm>
            <a:off x="4572000" y="914400"/>
            <a:ext cx="3759200" cy="2819400"/>
          </a:xfrm>
          <a:prstGeom prst="rect">
            <a:avLst/>
          </a:prstGeom>
          <a:noFill/>
          <a:ln w="9525">
            <a:noFill/>
            <a:miter lim="800000"/>
            <a:headEnd/>
            <a:tailEnd/>
          </a:ln>
        </p:spPr>
      </p:pic>
      <p:pic>
        <p:nvPicPr>
          <p:cNvPr id="29701" name="Picture 5" descr="IMG_7592.JPG"/>
          <p:cNvPicPr>
            <a:picLocks noChangeAspect="1"/>
          </p:cNvPicPr>
          <p:nvPr/>
        </p:nvPicPr>
        <p:blipFill>
          <a:blip r:embed="rId4" cstate="print"/>
          <a:srcRect/>
          <a:stretch>
            <a:fillRect/>
          </a:stretch>
        </p:blipFill>
        <p:spPr bwMode="auto">
          <a:xfrm>
            <a:off x="609600" y="3962400"/>
            <a:ext cx="3276600" cy="2457450"/>
          </a:xfrm>
          <a:prstGeom prst="rect">
            <a:avLst/>
          </a:prstGeom>
          <a:noFill/>
          <a:ln w="9525">
            <a:noFill/>
            <a:miter lim="800000"/>
            <a:headEnd/>
            <a:tailEnd/>
          </a:ln>
        </p:spPr>
      </p:pic>
      <p:pic>
        <p:nvPicPr>
          <p:cNvPr id="29702" name="Picture 6" descr="IMG_7596.JPG"/>
          <p:cNvPicPr>
            <a:picLocks noChangeAspect="1"/>
          </p:cNvPicPr>
          <p:nvPr/>
        </p:nvPicPr>
        <p:blipFill>
          <a:blip r:embed="rId5" cstate="print"/>
          <a:srcRect/>
          <a:stretch>
            <a:fillRect/>
          </a:stretch>
        </p:blipFill>
        <p:spPr bwMode="auto">
          <a:xfrm>
            <a:off x="4572000" y="3886200"/>
            <a:ext cx="36576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384175" y="635000"/>
            <a:ext cx="8375650" cy="5586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Oval 1"/>
          <p:cNvSpPr/>
          <p:nvPr/>
        </p:nvSpPr>
        <p:spPr>
          <a:xfrm>
            <a:off x="7848600" y="4953000"/>
            <a:ext cx="685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p:cNvSpPr txBox="1"/>
          <p:nvPr/>
        </p:nvSpPr>
        <p:spPr>
          <a:xfrm>
            <a:off x="0" y="74613"/>
            <a:ext cx="9232900" cy="400050"/>
          </a:xfrm>
          <a:prstGeom prst="rect">
            <a:avLst/>
          </a:prstGeom>
          <a:noFill/>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2000" smtClean="0">
                <a:solidFill>
                  <a:srgbClr val="FFE82B"/>
                </a:solidFill>
                <a:effectLst>
                  <a:outerShdw blurRad="38100" dist="38100" dir="2700000" algn="tl">
                    <a:srgbClr val="000000"/>
                  </a:outerShdw>
                </a:effectLst>
                <a:latin typeface="Comic Sans MS" pitchFamily="66" charset="0"/>
              </a:rPr>
              <a:t>Putting Irene in perspective: Primary production and algal biomass response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3"/>
          <p:cNvSpPr txBox="1">
            <a:spLocks noChangeArrowheads="1"/>
          </p:cNvSpPr>
          <p:nvPr/>
        </p:nvSpPr>
        <p:spPr bwMode="auto">
          <a:xfrm>
            <a:off x="1143000" y="55602"/>
            <a:ext cx="6705600" cy="553998"/>
          </a:xfrm>
          <a:prstGeom prst="rect">
            <a:avLst/>
          </a:prstGeom>
          <a:noFill/>
          <a:ln w="9525">
            <a:noFill/>
            <a:miter lim="800000"/>
            <a:headEnd/>
            <a:tailEnd/>
          </a:ln>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marL="0" lvl="1" indent="0" eaLnBrk="1" hangingPunct="1">
              <a:defRPr/>
            </a:pPr>
            <a:r>
              <a:rPr lang="en-US" sz="3000" b="1" spc="50" dirty="0" smtClean="0">
                <a:ln w="11430"/>
                <a:solidFill>
                  <a:srgbClr val="FF0000"/>
                </a:solidFill>
                <a:effectLst>
                  <a:outerShdw blurRad="76200" dist="50800" dir="5400000" algn="tl" rotWithShape="0">
                    <a:srgbClr val="000000">
                      <a:alpha val="65000"/>
                    </a:srgbClr>
                  </a:outerShdw>
                </a:effectLst>
                <a:latin typeface="Comic Sans MS"/>
                <a:cs typeface="Comic Sans MS"/>
              </a:rPr>
              <a:t>How about effects on CO</a:t>
            </a:r>
            <a:r>
              <a:rPr lang="en-US" sz="3000" b="1" spc="50" baseline="-25000" dirty="0" smtClean="0">
                <a:ln w="11430"/>
                <a:solidFill>
                  <a:srgbClr val="FF0000"/>
                </a:solidFill>
                <a:effectLst>
                  <a:outerShdw blurRad="76200" dist="50800" dir="5400000" algn="tl" rotWithShape="0">
                    <a:srgbClr val="000000">
                      <a:alpha val="65000"/>
                    </a:srgbClr>
                  </a:outerShdw>
                </a:effectLst>
                <a:latin typeface="Comic Sans MS"/>
                <a:cs typeface="Comic Sans MS"/>
              </a:rPr>
              <a:t>2</a:t>
            </a:r>
            <a:r>
              <a:rPr lang="en-US" sz="3000" b="1" spc="50" dirty="0" smtClean="0">
                <a:ln w="11430"/>
                <a:solidFill>
                  <a:srgbClr val="FF0000"/>
                </a:solidFill>
                <a:effectLst>
                  <a:outerShdw blurRad="76200" dist="50800" dir="5400000" algn="tl" rotWithShape="0">
                    <a:srgbClr val="000000">
                      <a:alpha val="65000"/>
                    </a:srgbClr>
                  </a:outerShdw>
                </a:effectLst>
                <a:latin typeface="Comic Sans MS"/>
                <a:cs typeface="Comic Sans MS"/>
              </a:rPr>
              <a:t> flux? </a:t>
            </a:r>
            <a:endParaRPr lang="en-US" sz="3000" b="1" spc="50" dirty="0">
              <a:ln w="11430"/>
              <a:solidFill>
                <a:srgbClr val="FF0000"/>
              </a:solidFill>
              <a:effectLst>
                <a:outerShdw blurRad="76200" dist="50800" dir="5400000" algn="tl" rotWithShape="0">
                  <a:srgbClr val="000000">
                    <a:alpha val="65000"/>
                  </a:srgbClr>
                </a:outerShdw>
              </a:effectLst>
              <a:latin typeface="Comic Sans MS"/>
              <a:cs typeface="Comic Sans MS"/>
            </a:endParaRPr>
          </a:p>
        </p:txBody>
      </p:sp>
      <p:pic>
        <p:nvPicPr>
          <p:cNvPr id="31747" name="Picture 2" descr="C:\Users\Joey\Desktop\Final Nature Submission\Crosswell_fig1.jpg"/>
          <p:cNvPicPr>
            <a:picLocks noChangeAspect="1" noChangeArrowheads="1"/>
          </p:cNvPicPr>
          <p:nvPr/>
        </p:nvPicPr>
        <p:blipFill>
          <a:blip r:embed="rId3" cstate="print"/>
          <a:srcRect/>
          <a:stretch>
            <a:fillRect/>
          </a:stretch>
        </p:blipFill>
        <p:spPr bwMode="auto">
          <a:xfrm>
            <a:off x="1169988" y="914400"/>
            <a:ext cx="6481762" cy="528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1026"/>
          <p:cNvSpPr>
            <a:spLocks noGrp="1" noChangeArrowheads="1"/>
          </p:cNvSpPr>
          <p:nvPr>
            <p:ph type="title"/>
          </p:nvPr>
        </p:nvSpPr>
        <p:spPr>
          <a:xfrm>
            <a:off x="-152400" y="-381000"/>
            <a:ext cx="9466263" cy="1143000"/>
          </a:xfrm>
        </p:spPr>
        <p:txBody>
          <a:bodyPr/>
          <a:lstStyle/>
          <a:p>
            <a:pPr eaLnBrk="1" hangingPunct="1">
              <a:defRPr/>
            </a:pPr>
            <a:r>
              <a:rPr lang="en-US" sz="2400" b="1" dirty="0" smtClean="0">
                <a:solidFill>
                  <a:srgbClr val="FFFF00"/>
                </a:solidFill>
                <a:effectLst>
                  <a:outerShdw blurRad="38100" dist="38100" dir="2700000" algn="tl">
                    <a:srgbClr val="000000"/>
                  </a:outerShdw>
                </a:effectLst>
                <a:latin typeface="Comic Sans MS" pitchFamily="66" charset="0"/>
                <a:cs typeface="Times New Roman" pitchFamily="18" charset="0"/>
              </a:rPr>
              <a:t/>
            </a:r>
            <a:br>
              <a:rPr lang="en-US" sz="2400" b="1" dirty="0" smtClean="0">
                <a:solidFill>
                  <a:srgbClr val="FFFF00"/>
                </a:solidFill>
                <a:effectLst>
                  <a:outerShdw blurRad="38100" dist="38100" dir="2700000" algn="tl">
                    <a:srgbClr val="000000"/>
                  </a:outerShdw>
                </a:effectLst>
                <a:latin typeface="Comic Sans MS" pitchFamily="66" charset="0"/>
                <a:cs typeface="Times New Roman" pitchFamily="18" charset="0"/>
              </a:rPr>
            </a:br>
            <a:r>
              <a:rPr lang="en-US" sz="2400" b="1" dirty="0" smtClean="0">
                <a:solidFill>
                  <a:srgbClr val="FFFF00"/>
                </a:solidFill>
                <a:effectLst>
                  <a:outerShdw blurRad="38100" dist="38100" dir="2700000" algn="tl">
                    <a:srgbClr val="000000"/>
                  </a:outerShdw>
                </a:effectLst>
                <a:latin typeface="Comic Sans MS" pitchFamily="66" charset="0"/>
                <a:cs typeface="Times New Roman" pitchFamily="18" charset="0"/>
              </a:rPr>
              <a:t> </a:t>
            </a:r>
            <a:r>
              <a:rPr lang="en-US" sz="2000" b="1" dirty="0" smtClean="0">
                <a:solidFill>
                  <a:srgbClr val="FFFF00"/>
                </a:solidFill>
                <a:effectLst>
                  <a:outerShdw blurRad="38100" dist="38100" dir="2700000" algn="tl">
                    <a:srgbClr val="000000"/>
                  </a:outerShdw>
                </a:effectLst>
                <a:latin typeface="Comic Sans MS" pitchFamily="66" charset="0"/>
                <a:cs typeface="Times New Roman" pitchFamily="18" charset="0"/>
              </a:rPr>
              <a:t>Assessing ecological impacts and responses of APES </a:t>
            </a:r>
            <a:br>
              <a:rPr lang="en-US" sz="2000" b="1" dirty="0" smtClean="0">
                <a:solidFill>
                  <a:srgbClr val="FFFF00"/>
                </a:solidFill>
                <a:effectLst>
                  <a:outerShdw blurRad="38100" dist="38100" dir="2700000" algn="tl">
                    <a:srgbClr val="000000"/>
                  </a:outerShdw>
                </a:effectLst>
                <a:latin typeface="Comic Sans MS" pitchFamily="66" charset="0"/>
                <a:cs typeface="Times New Roman" pitchFamily="18" charset="0"/>
              </a:rPr>
            </a:br>
            <a:r>
              <a:rPr lang="en-US" sz="2000" b="1" dirty="0" smtClean="0">
                <a:solidFill>
                  <a:srgbClr val="FFFF00"/>
                </a:solidFill>
                <a:effectLst>
                  <a:outerShdw blurRad="38100" dist="38100" dir="2700000" algn="tl">
                    <a:srgbClr val="000000"/>
                  </a:outerShdw>
                </a:effectLst>
                <a:latin typeface="Comic Sans MS" pitchFamily="66" charset="0"/>
                <a:cs typeface="Times New Roman" pitchFamily="18" charset="0"/>
              </a:rPr>
              <a:t>during a period of elevated Hurricane Activity</a:t>
            </a:r>
          </a:p>
        </p:txBody>
      </p:sp>
      <p:graphicFrame>
        <p:nvGraphicFramePr>
          <p:cNvPr id="5123" name="Object 1027"/>
          <p:cNvGraphicFramePr>
            <a:graphicFrameLocks noChangeAspect="1"/>
          </p:cNvGraphicFramePr>
          <p:nvPr/>
        </p:nvGraphicFramePr>
        <p:xfrm>
          <a:off x="76200" y="1143000"/>
          <a:ext cx="2773363" cy="4057650"/>
        </p:xfrm>
        <a:graphic>
          <a:graphicData uri="http://schemas.openxmlformats.org/presentationml/2006/ole">
            <p:oleObj spid="_x0000_s5123" name="Photo Editor Photo" r:id="rId3" imgW="2305372" imgH="3371429" progId="MSPhotoEd.3">
              <p:embed/>
            </p:oleObj>
          </a:graphicData>
        </a:graphic>
      </p:graphicFrame>
      <p:pic>
        <p:nvPicPr>
          <p:cNvPr id="5124" name="Picture 1029" descr="floyd plume edge"/>
          <p:cNvPicPr>
            <a:picLocks noChangeAspect="1" noChangeArrowheads="1"/>
          </p:cNvPicPr>
          <p:nvPr/>
        </p:nvPicPr>
        <p:blipFill>
          <a:blip r:embed="rId4" cstate="print"/>
          <a:srcRect/>
          <a:stretch>
            <a:fillRect/>
          </a:stretch>
        </p:blipFill>
        <p:spPr bwMode="auto">
          <a:xfrm>
            <a:off x="533400" y="5334000"/>
            <a:ext cx="2819400" cy="1417638"/>
          </a:xfrm>
          <a:prstGeom prst="rect">
            <a:avLst/>
          </a:prstGeom>
          <a:noFill/>
          <a:ln w="9525">
            <a:noFill/>
            <a:miter lim="800000"/>
            <a:headEnd/>
            <a:tailEnd/>
          </a:ln>
        </p:spPr>
      </p:pic>
      <p:grpSp>
        <p:nvGrpSpPr>
          <p:cNvPr id="193547" name="Group 1035"/>
          <p:cNvGrpSpPr>
            <a:grpSpLocks/>
          </p:cNvGrpSpPr>
          <p:nvPr/>
        </p:nvGrpSpPr>
        <p:grpSpPr bwMode="auto">
          <a:xfrm>
            <a:off x="533400" y="1447800"/>
            <a:ext cx="990600" cy="738188"/>
            <a:chOff x="1016" y="1516"/>
            <a:chExt cx="1164" cy="1164"/>
          </a:xfrm>
        </p:grpSpPr>
        <p:pic>
          <p:nvPicPr>
            <p:cNvPr id="5129" name="Picture 1036" descr="spinning_hurricane"/>
            <p:cNvPicPr>
              <a:picLocks noChangeAspect="1" noChangeArrowheads="1" noCrop="1"/>
            </p:cNvPicPr>
            <p:nvPr/>
          </p:nvPicPr>
          <p:blipFill>
            <a:blip r:embed="rId5" cstate="print"/>
            <a:srcRect/>
            <a:stretch>
              <a:fillRect/>
            </a:stretch>
          </p:blipFill>
          <p:spPr bwMode="auto">
            <a:xfrm>
              <a:off x="1016" y="1516"/>
              <a:ext cx="1164" cy="1164"/>
            </a:xfrm>
            <a:prstGeom prst="rect">
              <a:avLst/>
            </a:prstGeom>
            <a:noFill/>
            <a:ln w="9525">
              <a:noFill/>
              <a:miter lim="800000"/>
              <a:headEnd/>
              <a:tailEnd/>
            </a:ln>
          </p:spPr>
        </p:pic>
        <p:sp>
          <p:nvSpPr>
            <p:cNvPr id="3" name="Oval 1037"/>
            <p:cNvSpPr>
              <a:spLocks noChangeArrowheads="1"/>
            </p:cNvSpPr>
            <p:nvPr/>
          </p:nvSpPr>
          <p:spPr bwMode="auto">
            <a:xfrm>
              <a:off x="1529" y="2017"/>
              <a:ext cx="144" cy="143"/>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grpSp>
      <p:pic>
        <p:nvPicPr>
          <p:cNvPr id="5127" name="Picture 1038"/>
          <p:cNvPicPr>
            <a:picLocks noChangeAspect="1" noChangeArrowheads="1"/>
          </p:cNvPicPr>
          <p:nvPr/>
        </p:nvPicPr>
        <p:blipFill>
          <a:blip r:embed="rId6" cstate="print"/>
          <a:srcRect/>
          <a:stretch>
            <a:fillRect/>
          </a:stretch>
        </p:blipFill>
        <p:spPr bwMode="auto">
          <a:xfrm>
            <a:off x="3048000" y="1066800"/>
            <a:ext cx="5943600" cy="2468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graphicFrame>
        <p:nvGraphicFramePr>
          <p:cNvPr id="2" name="Object 3"/>
          <p:cNvGraphicFramePr>
            <a:graphicFrameLocks noChangeAspect="1"/>
          </p:cNvGraphicFramePr>
          <p:nvPr/>
        </p:nvGraphicFramePr>
        <p:xfrm>
          <a:off x="3581400" y="4225925"/>
          <a:ext cx="5410200" cy="2216150"/>
        </p:xfrm>
        <a:graphic>
          <a:graphicData uri="http://schemas.openxmlformats.org/presentationml/2006/ole">
            <p:oleObj spid="_x0000_s5127" name="Photo Editor Photo" r:id="rId7" imgW="14289495" imgH="5847619" progId="MSPhotoEd.3">
              <p:embed/>
            </p:oleObj>
          </a:graphicData>
        </a:graphic>
      </p:graphicFrame>
      <p:sp>
        <p:nvSpPr>
          <p:cNvPr id="5" name="TextBox 4"/>
          <p:cNvSpPr txBox="1"/>
          <p:nvPr/>
        </p:nvSpPr>
        <p:spPr>
          <a:xfrm>
            <a:off x="4133850" y="3668713"/>
            <a:ext cx="4408488" cy="430212"/>
          </a:xfrm>
          <a:prstGeom prst="rect">
            <a:avLst/>
          </a:prstGeom>
          <a:noFill/>
        </p:spPr>
        <p:txBody>
          <a:bodyPr wrap="none">
            <a:spAutoFit/>
          </a:bodyPr>
          <a:lstStyle/>
          <a:p>
            <a:pPr>
              <a:defRPr/>
            </a:pPr>
            <a:r>
              <a:rPr lang="en-US" sz="2200" b="1" dirty="0">
                <a:solidFill>
                  <a:srgbClr val="FFFF00"/>
                </a:solidFill>
                <a:effectLst>
                  <a:outerShdw blurRad="38100" dist="38100" dir="2700000" algn="tl">
                    <a:srgbClr val="000000">
                      <a:alpha val="43137"/>
                    </a:srgbClr>
                  </a:outerShdw>
                </a:effectLst>
                <a:latin typeface="Comic Sans MS" pitchFamily="66" charset="0"/>
              </a:rPr>
              <a:t>Hurricane Isabel, Sept., 2003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3547"/>
                                        </p:tgtEl>
                                        <p:attrNameLst>
                                          <p:attrName>style.visibility</p:attrName>
                                        </p:attrNameLst>
                                      </p:cBhvr>
                                      <p:to>
                                        <p:strVal val="visible"/>
                                      </p:to>
                                    </p:set>
                                    <p:anim calcmode="lin" valueType="num">
                                      <p:cBhvr additive="base">
                                        <p:cTn id="7" dur="2000" fill="hold"/>
                                        <p:tgtEl>
                                          <p:spTgt spid="193547"/>
                                        </p:tgtEl>
                                        <p:attrNameLst>
                                          <p:attrName>ppt_x</p:attrName>
                                        </p:attrNameLst>
                                      </p:cBhvr>
                                      <p:tavLst>
                                        <p:tav tm="0">
                                          <p:val>
                                            <p:strVal val="#ppt_x"/>
                                          </p:val>
                                        </p:tav>
                                        <p:tav tm="100000">
                                          <p:val>
                                            <p:strVal val="#ppt_x"/>
                                          </p:val>
                                        </p:tav>
                                      </p:tavLst>
                                    </p:anim>
                                    <p:anim calcmode="lin" valueType="num">
                                      <p:cBhvr additive="base">
                                        <p:cTn id="8" dur="2000" fill="hold"/>
                                        <p:tgtEl>
                                          <p:spTgt spid="193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C:\Users\Joey\Desktop\IEBS\pictures\P1000369.JPG"/>
          <p:cNvPicPr>
            <a:picLocks noChangeAspect="1" noChangeArrowheads="1"/>
          </p:cNvPicPr>
          <p:nvPr/>
        </p:nvPicPr>
        <p:blipFill>
          <a:blip r:embed="rId3" cstate="print"/>
          <a:srcRect t="11446" b="20088"/>
          <a:stretch>
            <a:fillRect/>
          </a:stretch>
        </p:blipFill>
        <p:spPr bwMode="auto">
          <a:xfrm>
            <a:off x="2057400" y="584200"/>
            <a:ext cx="7086600" cy="3248025"/>
          </a:xfrm>
          <a:prstGeom prst="rect">
            <a:avLst/>
          </a:prstGeom>
          <a:noFill/>
          <a:ln w="9525">
            <a:noFill/>
            <a:miter lim="800000"/>
            <a:headEnd/>
            <a:tailEnd/>
          </a:ln>
        </p:spPr>
      </p:pic>
      <p:cxnSp>
        <p:nvCxnSpPr>
          <p:cNvPr id="21" name="Straight Arrow Connector 20"/>
          <p:cNvCxnSpPr>
            <a:cxnSpLocks noChangeShapeType="1"/>
          </p:cNvCxnSpPr>
          <p:nvPr/>
        </p:nvCxnSpPr>
        <p:spPr bwMode="auto">
          <a:xfrm rot="5400000" flipH="1" flipV="1">
            <a:off x="3200401" y="3276600"/>
            <a:ext cx="457200" cy="3175"/>
          </a:xfrm>
          <a:prstGeom prst="straightConnector1">
            <a:avLst/>
          </a:prstGeom>
          <a:noFill/>
          <a:ln w="63500">
            <a:solidFill>
              <a:srgbClr val="00B0F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4" name="Straight Arrow Connector 23"/>
          <p:cNvCxnSpPr>
            <a:cxnSpLocks noChangeShapeType="1"/>
          </p:cNvCxnSpPr>
          <p:nvPr/>
        </p:nvCxnSpPr>
        <p:spPr bwMode="auto">
          <a:xfrm rot="5400000" flipH="1" flipV="1">
            <a:off x="4037807" y="3275806"/>
            <a:ext cx="457200" cy="1587"/>
          </a:xfrm>
          <a:prstGeom prst="straightConnector1">
            <a:avLst/>
          </a:prstGeom>
          <a:noFill/>
          <a:ln w="63500">
            <a:solidFill>
              <a:srgbClr val="00B0F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7" name="Straight Arrow Connector 36"/>
          <p:cNvCxnSpPr>
            <a:cxnSpLocks noChangeShapeType="1"/>
          </p:cNvCxnSpPr>
          <p:nvPr/>
        </p:nvCxnSpPr>
        <p:spPr bwMode="auto">
          <a:xfrm rot="5400000">
            <a:off x="5000625" y="2238375"/>
            <a:ext cx="515938" cy="1588"/>
          </a:xfrm>
          <a:prstGeom prst="straightConnector1">
            <a:avLst/>
          </a:prstGeom>
          <a:noFill/>
          <a:ln w="25400">
            <a:solidFill>
              <a:srgbClr val="00B0F0">
                <a:alpha val="65097"/>
              </a:srgbClr>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43" name="Straight Arrow Connector 42"/>
          <p:cNvCxnSpPr>
            <a:cxnSpLocks noChangeShapeType="1"/>
          </p:cNvCxnSpPr>
          <p:nvPr/>
        </p:nvCxnSpPr>
        <p:spPr bwMode="auto">
          <a:xfrm>
            <a:off x="4803775" y="1752600"/>
            <a:ext cx="304800" cy="1588"/>
          </a:xfrm>
          <a:prstGeom prst="straightConnector1">
            <a:avLst/>
          </a:prstGeom>
          <a:noFill/>
          <a:ln w="25400">
            <a:solidFill>
              <a:srgbClr val="00B0F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46" name="Straight Connector 45"/>
          <p:cNvCxnSpPr>
            <a:cxnSpLocks noChangeShapeType="1"/>
          </p:cNvCxnSpPr>
          <p:nvPr/>
        </p:nvCxnSpPr>
        <p:spPr bwMode="auto">
          <a:xfrm rot="5400000" flipH="1" flipV="1">
            <a:off x="4314825" y="2241550"/>
            <a:ext cx="977900" cy="0"/>
          </a:xfrm>
          <a:prstGeom prst="line">
            <a:avLst/>
          </a:prstGeom>
          <a:noFill/>
          <a:ln w="25400">
            <a:solidFill>
              <a:srgbClr val="00B0F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7" name="Straight Connector 16"/>
          <p:cNvCxnSpPr>
            <a:cxnSpLocks noChangeShapeType="1"/>
          </p:cNvCxnSpPr>
          <p:nvPr/>
        </p:nvCxnSpPr>
        <p:spPr bwMode="auto">
          <a:xfrm>
            <a:off x="1371600" y="3506788"/>
            <a:ext cx="2925763" cy="0"/>
          </a:xfrm>
          <a:prstGeom prst="line">
            <a:avLst/>
          </a:prstGeom>
          <a:noFill/>
          <a:ln w="63500">
            <a:solidFill>
              <a:srgbClr val="00B0F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50" name="Straight Arrow Connector 49"/>
          <p:cNvCxnSpPr>
            <a:cxnSpLocks noChangeShapeType="1"/>
          </p:cNvCxnSpPr>
          <p:nvPr/>
        </p:nvCxnSpPr>
        <p:spPr bwMode="auto">
          <a:xfrm rot="5400000">
            <a:off x="5240338" y="2160588"/>
            <a:ext cx="357187" cy="1587"/>
          </a:xfrm>
          <a:prstGeom prst="straightConnector1">
            <a:avLst/>
          </a:prstGeom>
          <a:noFill/>
          <a:ln w="25400">
            <a:solidFill>
              <a:srgbClr val="FFFF00">
                <a:alpha val="65097"/>
              </a:srgbClr>
            </a:solidFill>
            <a:prstDash val="sysDot"/>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51" name="Straight Arrow Connector 50"/>
          <p:cNvCxnSpPr>
            <a:cxnSpLocks noChangeShapeType="1"/>
          </p:cNvCxnSpPr>
          <p:nvPr/>
        </p:nvCxnSpPr>
        <p:spPr bwMode="auto">
          <a:xfrm rot="5400000" flipH="1" flipV="1">
            <a:off x="5042694" y="2047081"/>
            <a:ext cx="584200" cy="1588"/>
          </a:xfrm>
          <a:prstGeom prst="straightConnector1">
            <a:avLst/>
          </a:prstGeom>
          <a:noFill/>
          <a:ln w="25400">
            <a:solidFill>
              <a:srgbClr val="FFFF00">
                <a:alpha val="65097"/>
              </a:srgbClr>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54" name="Curved Up Arrow 53"/>
          <p:cNvSpPr>
            <a:spLocks noChangeArrowheads="1"/>
          </p:cNvSpPr>
          <p:nvPr/>
        </p:nvSpPr>
        <p:spPr bwMode="auto">
          <a:xfrm flipH="1">
            <a:off x="5332413" y="2339975"/>
            <a:ext cx="100012" cy="157163"/>
          </a:xfrm>
          <a:prstGeom prst="curvedUpArrow">
            <a:avLst>
              <a:gd name="adj1" fmla="val 25000"/>
              <a:gd name="adj2" fmla="val 50000"/>
              <a:gd name="adj3" fmla="val 24998"/>
            </a:avLst>
          </a:prstGeom>
          <a:solidFill>
            <a:srgbClr val="FFFF00">
              <a:alpha val="65097"/>
            </a:srgbClr>
          </a:solidFill>
          <a:ln w="9525">
            <a:solidFill>
              <a:srgbClr val="FFFF00">
                <a:alpha val="65097"/>
              </a:srgbClr>
            </a:solidFill>
            <a:miter lim="800000"/>
            <a:headEnd/>
            <a:tailEnd type="none" w="sm" len="med"/>
          </a:ln>
          <a:effectLst>
            <a:outerShdw blurRad="40000" dist="23000" dir="5400000" rotWithShape="0">
              <a:srgbClr val="808080">
                <a:alpha val="34998"/>
              </a:srgbClr>
            </a:outerShdw>
          </a:effectLst>
        </p:spPr>
        <p:txBody>
          <a:bodyPr anchor="ctr"/>
          <a:lstStyle/>
          <a:p>
            <a:pPr algn="ctr">
              <a:defRPr/>
            </a:pPr>
            <a:endParaRPr lang="en-US">
              <a:latin typeface="+mn-lt"/>
              <a:ea typeface="+mn-ea"/>
            </a:endParaRPr>
          </a:p>
        </p:txBody>
      </p:sp>
      <p:cxnSp>
        <p:nvCxnSpPr>
          <p:cNvPr id="55" name="Straight Connector 54"/>
          <p:cNvCxnSpPr>
            <a:cxnSpLocks noChangeShapeType="1"/>
          </p:cNvCxnSpPr>
          <p:nvPr/>
        </p:nvCxnSpPr>
        <p:spPr bwMode="auto">
          <a:xfrm rot="5400000" flipH="1" flipV="1">
            <a:off x="5634831" y="2421732"/>
            <a:ext cx="922337" cy="0"/>
          </a:xfrm>
          <a:prstGeom prst="line">
            <a:avLst/>
          </a:prstGeom>
          <a:noFill/>
          <a:ln w="254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57" name="Straight Connector 56"/>
          <p:cNvCxnSpPr>
            <a:cxnSpLocks noChangeShapeType="1"/>
          </p:cNvCxnSpPr>
          <p:nvPr/>
        </p:nvCxnSpPr>
        <p:spPr bwMode="auto">
          <a:xfrm>
            <a:off x="6096000" y="2882900"/>
            <a:ext cx="152400" cy="0"/>
          </a:xfrm>
          <a:prstGeom prst="line">
            <a:avLst/>
          </a:prstGeom>
          <a:noFill/>
          <a:ln w="254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58" name="Straight Connector 57"/>
          <p:cNvCxnSpPr>
            <a:cxnSpLocks noChangeShapeType="1"/>
          </p:cNvCxnSpPr>
          <p:nvPr/>
        </p:nvCxnSpPr>
        <p:spPr bwMode="auto">
          <a:xfrm rot="5400000" flipH="1" flipV="1">
            <a:off x="5759450" y="2219325"/>
            <a:ext cx="977900" cy="0"/>
          </a:xfrm>
          <a:prstGeom prst="line">
            <a:avLst/>
          </a:prstGeom>
          <a:noFill/>
          <a:ln w="254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61" name="Straight Connector 60"/>
          <p:cNvCxnSpPr>
            <a:cxnSpLocks noChangeShapeType="1"/>
          </p:cNvCxnSpPr>
          <p:nvPr/>
        </p:nvCxnSpPr>
        <p:spPr bwMode="auto">
          <a:xfrm rot="10800000">
            <a:off x="5432425" y="1981200"/>
            <a:ext cx="663575" cy="0"/>
          </a:xfrm>
          <a:prstGeom prst="line">
            <a:avLst/>
          </a:prstGeom>
          <a:noFill/>
          <a:ln w="254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62" name="Straight Connector 61"/>
          <p:cNvCxnSpPr>
            <a:cxnSpLocks noChangeShapeType="1"/>
          </p:cNvCxnSpPr>
          <p:nvPr/>
        </p:nvCxnSpPr>
        <p:spPr bwMode="auto">
          <a:xfrm rot="10800000">
            <a:off x="5334000" y="1730375"/>
            <a:ext cx="914400" cy="22225"/>
          </a:xfrm>
          <a:prstGeom prst="line">
            <a:avLst/>
          </a:prstGeom>
          <a:noFill/>
          <a:ln w="254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68" name="Striped Right Arrow 67"/>
          <p:cNvSpPr>
            <a:spLocks/>
          </p:cNvSpPr>
          <p:nvPr/>
        </p:nvSpPr>
        <p:spPr bwMode="auto">
          <a:xfrm>
            <a:off x="2568575" y="647700"/>
            <a:ext cx="349250" cy="228600"/>
          </a:xfrm>
          <a:custGeom>
            <a:avLst/>
            <a:gdLst>
              <a:gd name="T0" fmla="*/ 0 w 349250"/>
              <a:gd name="T1" fmla="*/ 57150 h 228600"/>
              <a:gd name="T2" fmla="*/ 7144 w 349250"/>
              <a:gd name="T3" fmla="*/ 57150 h 228600"/>
              <a:gd name="T4" fmla="*/ 7144 w 349250"/>
              <a:gd name="T5" fmla="*/ 171450 h 228600"/>
              <a:gd name="T6" fmla="*/ 0 w 349250"/>
              <a:gd name="T7" fmla="*/ 171450 h 228600"/>
              <a:gd name="T8" fmla="*/ 0 w 349250"/>
              <a:gd name="T9" fmla="*/ 57150 h 228600"/>
              <a:gd name="T10" fmla="*/ 14288 w 349250"/>
              <a:gd name="T11" fmla="*/ 57150 h 228600"/>
              <a:gd name="T12" fmla="*/ 28575 w 349250"/>
              <a:gd name="T13" fmla="*/ 57150 h 228600"/>
              <a:gd name="T14" fmla="*/ 28575 w 349250"/>
              <a:gd name="T15" fmla="*/ 171450 h 228600"/>
              <a:gd name="T16" fmla="*/ 14288 w 349250"/>
              <a:gd name="T17" fmla="*/ 171450 h 228600"/>
              <a:gd name="T18" fmla="*/ 14288 w 349250"/>
              <a:gd name="T19" fmla="*/ 57150 h 228600"/>
              <a:gd name="T20" fmla="*/ 35719 w 349250"/>
              <a:gd name="T21" fmla="*/ 57150 h 228600"/>
              <a:gd name="T22" fmla="*/ 234950 w 349250"/>
              <a:gd name="T23" fmla="*/ 57150 h 228600"/>
              <a:gd name="T24" fmla="*/ 234950 w 349250"/>
              <a:gd name="T25" fmla="*/ 0 h 228600"/>
              <a:gd name="T26" fmla="*/ 349250 w 349250"/>
              <a:gd name="T27" fmla="*/ 114300 h 228600"/>
              <a:gd name="T28" fmla="*/ 234950 w 349250"/>
              <a:gd name="T29" fmla="*/ 228600 h 228600"/>
              <a:gd name="T30" fmla="*/ 234950 w 349250"/>
              <a:gd name="T31" fmla="*/ 171450 h 228600"/>
              <a:gd name="T32" fmla="*/ 35719 w 349250"/>
              <a:gd name="T33" fmla="*/ 171450 h 228600"/>
              <a:gd name="T34" fmla="*/ 35719 w 349250"/>
              <a:gd name="T35" fmla="*/ 57150 h 228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9250" h="228600">
                <a:moveTo>
                  <a:pt x="0" y="57150"/>
                </a:moveTo>
                <a:lnTo>
                  <a:pt x="7144" y="57150"/>
                </a:lnTo>
                <a:lnTo>
                  <a:pt x="7144" y="171450"/>
                </a:lnTo>
                <a:lnTo>
                  <a:pt x="0" y="171450"/>
                </a:lnTo>
                <a:lnTo>
                  <a:pt x="0" y="57150"/>
                </a:lnTo>
                <a:close/>
                <a:moveTo>
                  <a:pt x="14288" y="57150"/>
                </a:moveTo>
                <a:lnTo>
                  <a:pt x="28575" y="57150"/>
                </a:lnTo>
                <a:lnTo>
                  <a:pt x="28575" y="171450"/>
                </a:lnTo>
                <a:lnTo>
                  <a:pt x="14288" y="171450"/>
                </a:lnTo>
                <a:lnTo>
                  <a:pt x="14288" y="57150"/>
                </a:lnTo>
                <a:close/>
                <a:moveTo>
                  <a:pt x="35719" y="57150"/>
                </a:moveTo>
                <a:lnTo>
                  <a:pt x="234950" y="57150"/>
                </a:lnTo>
                <a:lnTo>
                  <a:pt x="234950" y="0"/>
                </a:lnTo>
                <a:lnTo>
                  <a:pt x="349250" y="114300"/>
                </a:lnTo>
                <a:lnTo>
                  <a:pt x="234950" y="228600"/>
                </a:lnTo>
                <a:lnTo>
                  <a:pt x="234950" y="171450"/>
                </a:lnTo>
                <a:lnTo>
                  <a:pt x="35719" y="171450"/>
                </a:lnTo>
                <a:lnTo>
                  <a:pt x="35719" y="57150"/>
                </a:lnTo>
                <a:close/>
              </a:path>
            </a:pathLst>
          </a:custGeom>
          <a:solidFill>
            <a:srgbClr val="CFF9EA"/>
          </a:solidFill>
          <a:ln w="9525" cap="flat" cmpd="sng">
            <a:solidFill>
              <a:srgbClr val="00B0F0"/>
            </a:solidFill>
            <a:prstDash val="solid"/>
            <a:round/>
            <a:headEnd/>
            <a:tailEnd/>
          </a:ln>
          <a:effectLst>
            <a:outerShdw blurRad="40000" dist="23000" dir="5400000" rotWithShape="0">
              <a:srgbClr val="000000">
                <a:alpha val="34998"/>
              </a:srgbClr>
            </a:outerShdw>
          </a:effectLst>
        </p:spPr>
        <p:txBody>
          <a:bodyPr anchor="ctr"/>
          <a:lstStyle/>
          <a:p>
            <a:pPr>
              <a:defRPr/>
            </a:pPr>
            <a:endParaRPr lang="en-US"/>
          </a:p>
        </p:txBody>
      </p:sp>
      <p:sp>
        <p:nvSpPr>
          <p:cNvPr id="69" name="Striped Right Arrow 68"/>
          <p:cNvSpPr>
            <a:spLocks/>
          </p:cNvSpPr>
          <p:nvPr/>
        </p:nvSpPr>
        <p:spPr bwMode="auto">
          <a:xfrm rot="16200000" flipH="1">
            <a:off x="5153025" y="2624138"/>
            <a:ext cx="347663" cy="211137"/>
          </a:xfrm>
          <a:custGeom>
            <a:avLst/>
            <a:gdLst>
              <a:gd name="T0" fmla="*/ 0 w 347663"/>
              <a:gd name="T1" fmla="*/ 52784 h 211137"/>
              <a:gd name="T2" fmla="*/ 6598 w 347663"/>
              <a:gd name="T3" fmla="*/ 52784 h 211137"/>
              <a:gd name="T4" fmla="*/ 6598 w 347663"/>
              <a:gd name="T5" fmla="*/ 158353 h 211137"/>
              <a:gd name="T6" fmla="*/ 0 w 347663"/>
              <a:gd name="T7" fmla="*/ 158353 h 211137"/>
              <a:gd name="T8" fmla="*/ 0 w 347663"/>
              <a:gd name="T9" fmla="*/ 52784 h 211137"/>
              <a:gd name="T10" fmla="*/ 13196 w 347663"/>
              <a:gd name="T11" fmla="*/ 52784 h 211137"/>
              <a:gd name="T12" fmla="*/ 26392 w 347663"/>
              <a:gd name="T13" fmla="*/ 52784 h 211137"/>
              <a:gd name="T14" fmla="*/ 26392 w 347663"/>
              <a:gd name="T15" fmla="*/ 158353 h 211137"/>
              <a:gd name="T16" fmla="*/ 13196 w 347663"/>
              <a:gd name="T17" fmla="*/ 158353 h 211137"/>
              <a:gd name="T18" fmla="*/ 13196 w 347663"/>
              <a:gd name="T19" fmla="*/ 52784 h 211137"/>
              <a:gd name="T20" fmla="*/ 32990 w 347663"/>
              <a:gd name="T21" fmla="*/ 52784 h 211137"/>
              <a:gd name="T22" fmla="*/ 242095 w 347663"/>
              <a:gd name="T23" fmla="*/ 52784 h 211137"/>
              <a:gd name="T24" fmla="*/ 242095 w 347663"/>
              <a:gd name="T25" fmla="*/ 0 h 211137"/>
              <a:gd name="T26" fmla="*/ 347663 w 347663"/>
              <a:gd name="T27" fmla="*/ 105569 h 211137"/>
              <a:gd name="T28" fmla="*/ 242095 w 347663"/>
              <a:gd name="T29" fmla="*/ 211137 h 211137"/>
              <a:gd name="T30" fmla="*/ 242095 w 347663"/>
              <a:gd name="T31" fmla="*/ 158353 h 211137"/>
              <a:gd name="T32" fmla="*/ 32990 w 347663"/>
              <a:gd name="T33" fmla="*/ 158353 h 211137"/>
              <a:gd name="T34" fmla="*/ 32990 w 347663"/>
              <a:gd name="T35" fmla="*/ 52784 h 211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7663" h="211137">
                <a:moveTo>
                  <a:pt x="0" y="52784"/>
                </a:moveTo>
                <a:lnTo>
                  <a:pt x="6598" y="52784"/>
                </a:lnTo>
                <a:lnTo>
                  <a:pt x="6598" y="158353"/>
                </a:lnTo>
                <a:lnTo>
                  <a:pt x="0" y="158353"/>
                </a:lnTo>
                <a:lnTo>
                  <a:pt x="0" y="52784"/>
                </a:lnTo>
                <a:close/>
                <a:moveTo>
                  <a:pt x="13196" y="52784"/>
                </a:moveTo>
                <a:lnTo>
                  <a:pt x="26392" y="52784"/>
                </a:lnTo>
                <a:lnTo>
                  <a:pt x="26392" y="158353"/>
                </a:lnTo>
                <a:lnTo>
                  <a:pt x="13196" y="158353"/>
                </a:lnTo>
                <a:lnTo>
                  <a:pt x="13196" y="52784"/>
                </a:lnTo>
                <a:close/>
                <a:moveTo>
                  <a:pt x="32990" y="52784"/>
                </a:moveTo>
                <a:lnTo>
                  <a:pt x="242095" y="52784"/>
                </a:lnTo>
                <a:lnTo>
                  <a:pt x="242095" y="0"/>
                </a:lnTo>
                <a:lnTo>
                  <a:pt x="347663" y="105569"/>
                </a:lnTo>
                <a:lnTo>
                  <a:pt x="242095" y="211137"/>
                </a:lnTo>
                <a:lnTo>
                  <a:pt x="242095" y="158353"/>
                </a:lnTo>
                <a:lnTo>
                  <a:pt x="32990" y="158353"/>
                </a:lnTo>
                <a:lnTo>
                  <a:pt x="32990" y="52784"/>
                </a:lnTo>
                <a:close/>
              </a:path>
            </a:pathLst>
          </a:custGeom>
          <a:solidFill>
            <a:srgbClr val="CFF9EA"/>
          </a:solidFill>
          <a:ln w="9525" cap="flat" cmpd="sng">
            <a:solidFill>
              <a:srgbClr val="00B0F0"/>
            </a:solidFill>
            <a:prstDash val="solid"/>
            <a:round/>
            <a:headEnd/>
            <a:tailEnd/>
          </a:ln>
          <a:effectLst>
            <a:outerShdw blurRad="40000" dist="23000" dir="5400000" rotWithShape="0">
              <a:srgbClr val="000000">
                <a:alpha val="34998"/>
              </a:srgbClr>
            </a:outerShdw>
          </a:effectLst>
        </p:spPr>
        <p:txBody>
          <a:bodyPr anchor="ctr"/>
          <a:lstStyle/>
          <a:p>
            <a:pPr>
              <a:defRPr/>
            </a:pPr>
            <a:endParaRPr lang="en-US"/>
          </a:p>
        </p:txBody>
      </p:sp>
      <p:sp>
        <p:nvSpPr>
          <p:cNvPr id="83" name="Freeform 82"/>
          <p:cNvSpPr>
            <a:spLocks/>
          </p:cNvSpPr>
          <p:nvPr/>
        </p:nvSpPr>
        <p:spPr bwMode="auto">
          <a:xfrm>
            <a:off x="7315200" y="1822450"/>
            <a:ext cx="527050" cy="733425"/>
          </a:xfrm>
          <a:custGeom>
            <a:avLst/>
            <a:gdLst>
              <a:gd name="T0" fmla="*/ 622707 w 446087"/>
              <a:gd name="T1" fmla="*/ 0 h 733425"/>
              <a:gd name="T2" fmla="*/ 210524 w 446087"/>
              <a:gd name="T3" fmla="*/ 733425 h 733425"/>
              <a:gd name="T4" fmla="*/ 0 60000 65536"/>
              <a:gd name="T5" fmla="*/ 0 60000 65536"/>
            </a:gdLst>
            <a:ahLst/>
            <a:cxnLst>
              <a:cxn ang="T4">
                <a:pos x="T0" y="T1"/>
              </a:cxn>
              <a:cxn ang="T5">
                <a:pos x="T2" y="T3"/>
              </a:cxn>
            </a:cxnLst>
            <a:rect l="0" t="0" r="r" b="b"/>
            <a:pathLst>
              <a:path w="446087" h="733425">
                <a:moveTo>
                  <a:pt x="446087" y="0"/>
                </a:moveTo>
                <a:cubicBezTo>
                  <a:pt x="223043" y="44450"/>
                  <a:pt x="0" y="88900"/>
                  <a:pt x="150812" y="733425"/>
                </a:cubicBezTo>
              </a:path>
            </a:pathLst>
          </a:custGeom>
          <a:noFill/>
          <a:ln w="25400"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p>
            <a:pPr>
              <a:defRPr/>
            </a:pPr>
            <a:endParaRPr lang="en-US"/>
          </a:p>
        </p:txBody>
      </p:sp>
      <p:sp>
        <p:nvSpPr>
          <p:cNvPr id="84" name="Freeform 83"/>
          <p:cNvSpPr>
            <a:spLocks/>
          </p:cNvSpPr>
          <p:nvPr/>
        </p:nvSpPr>
        <p:spPr bwMode="auto">
          <a:xfrm>
            <a:off x="7315200" y="1593850"/>
            <a:ext cx="263525" cy="962025"/>
          </a:xfrm>
          <a:custGeom>
            <a:avLst/>
            <a:gdLst>
              <a:gd name="T0" fmla="*/ 155677 w 446087"/>
              <a:gd name="T1" fmla="*/ 0 h 733425"/>
              <a:gd name="T2" fmla="*/ 52631 w 446087"/>
              <a:gd name="T3" fmla="*/ 1261877 h 733425"/>
              <a:gd name="T4" fmla="*/ 0 60000 65536"/>
              <a:gd name="T5" fmla="*/ 0 60000 65536"/>
            </a:gdLst>
            <a:ahLst/>
            <a:cxnLst>
              <a:cxn ang="T4">
                <a:pos x="T0" y="T1"/>
              </a:cxn>
              <a:cxn ang="T5">
                <a:pos x="T2" y="T3"/>
              </a:cxn>
            </a:cxnLst>
            <a:rect l="0" t="0" r="r" b="b"/>
            <a:pathLst>
              <a:path w="446087" h="733425">
                <a:moveTo>
                  <a:pt x="446087" y="0"/>
                </a:moveTo>
                <a:cubicBezTo>
                  <a:pt x="223043" y="44450"/>
                  <a:pt x="0" y="88900"/>
                  <a:pt x="150812" y="733425"/>
                </a:cubicBezTo>
              </a:path>
            </a:pathLst>
          </a:custGeom>
          <a:noFill/>
          <a:ln w="25400" cap="flat" cmpd="sng">
            <a:solidFill>
              <a:srgbClr val="FFFF00"/>
            </a:solidFill>
            <a:prstDash val="solid"/>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p>
            <a:pPr>
              <a:defRPr/>
            </a:pPr>
            <a:endParaRPr lang="en-US"/>
          </a:p>
        </p:txBody>
      </p:sp>
      <p:sp>
        <p:nvSpPr>
          <p:cNvPr id="5" name="Rectangle 4"/>
          <p:cNvSpPr/>
          <p:nvPr/>
        </p:nvSpPr>
        <p:spPr>
          <a:xfrm>
            <a:off x="0" y="-76200"/>
            <a:ext cx="9144000" cy="660400"/>
          </a:xfrm>
          <a:prstGeom prst="rect">
            <a:avLst/>
          </a:prstGeom>
          <a:solidFill>
            <a:srgbClr val="8EB4E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32790" name="TextBox 3"/>
          <p:cNvSpPr txBox="1">
            <a:spLocks noChangeArrowheads="1"/>
          </p:cNvSpPr>
          <p:nvPr/>
        </p:nvSpPr>
        <p:spPr bwMode="auto">
          <a:xfrm>
            <a:off x="1022350" y="-80963"/>
            <a:ext cx="6826250" cy="538163"/>
          </a:xfrm>
          <a:prstGeom prst="rect">
            <a:avLst/>
          </a:prstGeom>
          <a:noFill/>
          <a:ln w="9525">
            <a:noFill/>
            <a:miter lim="800000"/>
            <a:headEnd/>
            <a:tailEnd/>
          </a:ln>
        </p:spPr>
        <p:txBody>
          <a:bodyPr>
            <a:spAutoFit/>
          </a:bodyPr>
          <a:lstStyle/>
          <a:p>
            <a:r>
              <a:rPr lang="en-US" sz="2900">
                <a:solidFill>
                  <a:srgbClr val="000000"/>
                </a:solidFill>
                <a:latin typeface="Comic Sans MS" pitchFamily="66" charset="0"/>
              </a:rPr>
              <a:t>Flo-thru system for determining pCO</a:t>
            </a:r>
            <a:r>
              <a:rPr lang="en-US" sz="2900" baseline="-25000">
                <a:solidFill>
                  <a:srgbClr val="000000"/>
                </a:solidFill>
                <a:latin typeface="Comic Sans MS" pitchFamily="66" charset="0"/>
              </a:rPr>
              <a:t>2</a:t>
            </a:r>
            <a:endParaRPr lang="en-US" sz="2900">
              <a:solidFill>
                <a:srgbClr val="000000"/>
              </a:solidFill>
              <a:latin typeface="Comic Sans MS" pitchFamily="66" charset="0"/>
            </a:endParaRPr>
          </a:p>
        </p:txBody>
      </p:sp>
      <p:pic>
        <p:nvPicPr>
          <p:cNvPr id="32791" name="Picture 13" descr="C:\Users\Joey\Desktop\CO2 Project\Images\P1000349.JPG"/>
          <p:cNvPicPr>
            <a:picLocks noChangeAspect="1" noChangeArrowheads="1"/>
          </p:cNvPicPr>
          <p:nvPr/>
        </p:nvPicPr>
        <p:blipFill>
          <a:blip r:embed="rId4" cstate="print"/>
          <a:srcRect/>
          <a:stretch>
            <a:fillRect/>
          </a:stretch>
        </p:blipFill>
        <p:spPr bwMode="auto">
          <a:xfrm>
            <a:off x="0" y="5143500"/>
            <a:ext cx="2286000" cy="1714500"/>
          </a:xfrm>
          <a:prstGeom prst="rect">
            <a:avLst/>
          </a:prstGeom>
          <a:noFill/>
          <a:ln w="9525">
            <a:noFill/>
            <a:miter lim="800000"/>
            <a:headEnd/>
            <a:tailEnd/>
          </a:ln>
        </p:spPr>
      </p:pic>
      <p:pic>
        <p:nvPicPr>
          <p:cNvPr id="32792" name="Picture 2" descr="C:\Users\Joey\Desktop\IMG_2342.JPG"/>
          <p:cNvPicPr>
            <a:picLocks noChangeAspect="1" noChangeArrowheads="1"/>
          </p:cNvPicPr>
          <p:nvPr/>
        </p:nvPicPr>
        <p:blipFill>
          <a:blip r:embed="rId5" cstate="print"/>
          <a:srcRect/>
          <a:stretch>
            <a:fillRect/>
          </a:stretch>
        </p:blipFill>
        <p:spPr bwMode="auto">
          <a:xfrm>
            <a:off x="0" y="1592263"/>
            <a:ext cx="2057400" cy="1155700"/>
          </a:xfrm>
          <a:prstGeom prst="rect">
            <a:avLst/>
          </a:prstGeom>
          <a:noFill/>
          <a:ln w="9525">
            <a:noFill/>
            <a:miter lim="800000"/>
            <a:headEnd/>
            <a:tailEnd/>
          </a:ln>
        </p:spPr>
      </p:pic>
      <p:pic>
        <p:nvPicPr>
          <p:cNvPr id="6151" name="Picture 4" descr="http://upload.wikimedia.org/wikipedia/en/thumb/d/da/Prop_vane_anemometer.jpg/200px-Prop_vane_anemometer.jpg"/>
          <p:cNvPicPr>
            <a:picLocks noChangeAspect="1" noChangeArrowheads="1"/>
          </p:cNvPicPr>
          <p:nvPr/>
        </p:nvPicPr>
        <p:blipFill>
          <a:blip r:embed="rId6" cstate="print"/>
          <a:srcRect/>
          <a:stretch>
            <a:fillRect/>
          </a:stretch>
        </p:blipFill>
        <p:spPr bwMode="auto">
          <a:xfrm>
            <a:off x="8020050" y="5257800"/>
            <a:ext cx="1066800" cy="1419225"/>
          </a:xfrm>
          <a:prstGeom prst="rect">
            <a:avLst/>
          </a:prstGeom>
          <a:noFill/>
          <a:ln w="9525">
            <a:noFill/>
            <a:miter lim="800000"/>
            <a:headEnd/>
            <a:tailEnd/>
          </a:ln>
        </p:spPr>
      </p:pic>
      <p:cxnSp>
        <p:nvCxnSpPr>
          <p:cNvPr id="89" name="Straight Connector 88"/>
          <p:cNvCxnSpPr>
            <a:cxnSpLocks noChangeShapeType="1"/>
          </p:cNvCxnSpPr>
          <p:nvPr/>
        </p:nvCxnSpPr>
        <p:spPr bwMode="auto">
          <a:xfrm rot="5400000">
            <a:off x="761206" y="2950369"/>
            <a:ext cx="1220788" cy="0"/>
          </a:xfrm>
          <a:prstGeom prst="line">
            <a:avLst/>
          </a:prstGeom>
          <a:noFill/>
          <a:ln w="66675">
            <a:solidFill>
              <a:srgbClr val="00B0F0"/>
            </a:solidFill>
            <a:prstDash val="sys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2795" name="Rectangle 94"/>
          <p:cNvSpPr>
            <a:spLocks noChangeArrowheads="1"/>
          </p:cNvSpPr>
          <p:nvPr/>
        </p:nvSpPr>
        <p:spPr bwMode="auto">
          <a:xfrm>
            <a:off x="136525" y="3595688"/>
            <a:ext cx="2470150" cy="1570037"/>
          </a:xfrm>
          <a:prstGeom prst="rect">
            <a:avLst/>
          </a:prstGeom>
          <a:noFill/>
          <a:ln w="9525">
            <a:noFill/>
            <a:miter lim="800000"/>
            <a:headEnd/>
            <a:tailEnd/>
          </a:ln>
        </p:spPr>
        <p:txBody>
          <a:bodyPr>
            <a:spAutoFit/>
          </a:bodyPr>
          <a:lstStyle/>
          <a:p>
            <a:r>
              <a:rPr lang="en-US" sz="1800" b="1">
                <a:latin typeface="Calibri" pitchFamily="34" charset="0"/>
              </a:rPr>
              <a:t>       1. Sonde</a:t>
            </a:r>
            <a:r>
              <a:rPr lang="en-US" sz="1800">
                <a:latin typeface="Calibri" pitchFamily="34" charset="0"/>
              </a:rPr>
              <a:t> (YSI)</a:t>
            </a:r>
          </a:p>
          <a:p>
            <a:pPr>
              <a:buFont typeface="Arial" pitchFamily="34" charset="0"/>
              <a:buChar char="•"/>
            </a:pPr>
            <a:r>
              <a:rPr lang="en-US" sz="1800">
                <a:latin typeface="Calibri" pitchFamily="34" charset="0"/>
              </a:rPr>
              <a:t>Chl flourescence (chl a)</a:t>
            </a:r>
          </a:p>
          <a:p>
            <a:pPr>
              <a:buFont typeface="Arial" pitchFamily="34" charset="0"/>
              <a:buChar char="•"/>
            </a:pPr>
            <a:r>
              <a:rPr lang="en-US" sz="1800">
                <a:latin typeface="Calibri" pitchFamily="34" charset="0"/>
              </a:rPr>
              <a:t>Dissolved Oxygen</a:t>
            </a:r>
            <a:r>
              <a:rPr lang="en-US">
                <a:latin typeface="Calibri" pitchFamily="34" charset="0"/>
              </a:rPr>
              <a:t> </a:t>
            </a:r>
            <a:r>
              <a:rPr lang="en-US" sz="1800">
                <a:latin typeface="Calibri" pitchFamily="34" charset="0"/>
              </a:rPr>
              <a:t>(DO)</a:t>
            </a:r>
          </a:p>
          <a:p>
            <a:pPr>
              <a:buFont typeface="Arial" pitchFamily="34" charset="0"/>
              <a:buChar char="•"/>
            </a:pPr>
            <a:r>
              <a:rPr lang="en-US" sz="1800">
                <a:latin typeface="Calibri" pitchFamily="34" charset="0"/>
              </a:rPr>
              <a:t>pH</a:t>
            </a:r>
          </a:p>
          <a:p>
            <a:pPr>
              <a:buFont typeface="Arial" pitchFamily="34" charset="0"/>
              <a:buChar char="•"/>
            </a:pPr>
            <a:r>
              <a:rPr lang="en-US" sz="1800">
                <a:latin typeface="Calibri" pitchFamily="34" charset="0"/>
              </a:rPr>
              <a:t>Turbidity</a:t>
            </a:r>
          </a:p>
        </p:txBody>
      </p:sp>
      <p:sp>
        <p:nvSpPr>
          <p:cNvPr id="32796" name="Rectangle 95"/>
          <p:cNvSpPr>
            <a:spLocks noChangeArrowheads="1"/>
          </p:cNvSpPr>
          <p:nvPr/>
        </p:nvSpPr>
        <p:spPr bwMode="auto">
          <a:xfrm>
            <a:off x="2606675" y="4108450"/>
            <a:ext cx="1801813" cy="738188"/>
          </a:xfrm>
          <a:prstGeom prst="rect">
            <a:avLst/>
          </a:prstGeom>
          <a:noFill/>
          <a:ln w="9525">
            <a:noFill/>
            <a:miter lim="800000"/>
            <a:headEnd/>
            <a:tailEnd/>
          </a:ln>
        </p:spPr>
        <p:txBody>
          <a:bodyPr>
            <a:spAutoFit/>
          </a:bodyPr>
          <a:lstStyle/>
          <a:p>
            <a:pPr>
              <a:buFont typeface="Arial" pitchFamily="34" charset="0"/>
              <a:buChar char="•"/>
            </a:pPr>
            <a:r>
              <a:rPr lang="en-US" sz="1800">
                <a:latin typeface="Calibri" pitchFamily="34" charset="0"/>
              </a:rPr>
              <a:t>Salinity (SSS)</a:t>
            </a:r>
          </a:p>
          <a:p>
            <a:pPr>
              <a:buFont typeface="Arial" pitchFamily="34" charset="0"/>
              <a:buChar char="•"/>
            </a:pPr>
            <a:r>
              <a:rPr lang="en-US" sz="1800">
                <a:latin typeface="Calibri" pitchFamily="34" charset="0"/>
              </a:rPr>
              <a:t>Temp (SST</a:t>
            </a:r>
            <a:r>
              <a:rPr lang="en-US">
                <a:latin typeface="Calibri" pitchFamily="34" charset="0"/>
              </a:rPr>
              <a:t>)</a:t>
            </a:r>
          </a:p>
        </p:txBody>
      </p:sp>
      <p:sp>
        <p:nvSpPr>
          <p:cNvPr id="32797" name="Rectangle 96"/>
          <p:cNvSpPr>
            <a:spLocks noChangeArrowheads="1"/>
          </p:cNvSpPr>
          <p:nvPr/>
        </p:nvSpPr>
        <p:spPr bwMode="auto">
          <a:xfrm>
            <a:off x="4016375" y="3832225"/>
            <a:ext cx="1906588" cy="1016000"/>
          </a:xfrm>
          <a:prstGeom prst="rect">
            <a:avLst/>
          </a:prstGeom>
          <a:noFill/>
          <a:ln w="9525">
            <a:noFill/>
            <a:miter lim="800000"/>
            <a:headEnd/>
            <a:tailEnd/>
          </a:ln>
        </p:spPr>
        <p:txBody>
          <a:bodyPr>
            <a:spAutoFit/>
          </a:bodyPr>
          <a:lstStyle/>
          <a:p>
            <a:r>
              <a:rPr lang="en-US" b="1">
                <a:latin typeface="Calibri" pitchFamily="34" charset="0"/>
              </a:rPr>
              <a:t> </a:t>
            </a:r>
            <a:r>
              <a:rPr lang="en-US" sz="1800" b="1">
                <a:latin typeface="Calibri" pitchFamily="34" charset="0"/>
              </a:rPr>
              <a:t>3. Equilibrator</a:t>
            </a:r>
            <a:endParaRPr lang="en-US" sz="1800">
              <a:latin typeface="Calibri" pitchFamily="34" charset="0"/>
            </a:endParaRPr>
          </a:p>
          <a:p>
            <a:pPr>
              <a:buFont typeface="Arial" pitchFamily="34" charset="0"/>
              <a:buChar char="•"/>
            </a:pPr>
            <a:r>
              <a:rPr lang="en-US" sz="1800">
                <a:latin typeface="Calibri" pitchFamily="34" charset="0"/>
              </a:rPr>
              <a:t>Temp</a:t>
            </a:r>
          </a:p>
          <a:p>
            <a:pPr>
              <a:buFont typeface="Arial" pitchFamily="34" charset="0"/>
              <a:buChar char="•"/>
            </a:pPr>
            <a:r>
              <a:rPr lang="en-US" sz="1800">
                <a:latin typeface="Calibri" pitchFamily="34" charset="0"/>
              </a:rPr>
              <a:t>Pressure</a:t>
            </a:r>
          </a:p>
        </p:txBody>
      </p:sp>
      <p:sp>
        <p:nvSpPr>
          <p:cNvPr id="32798" name="Rectangle 97"/>
          <p:cNvSpPr>
            <a:spLocks noChangeArrowheads="1"/>
          </p:cNvSpPr>
          <p:nvPr/>
        </p:nvSpPr>
        <p:spPr bwMode="auto">
          <a:xfrm>
            <a:off x="5694363" y="3802063"/>
            <a:ext cx="2679700" cy="923925"/>
          </a:xfrm>
          <a:prstGeom prst="rect">
            <a:avLst/>
          </a:prstGeom>
          <a:noFill/>
          <a:ln w="9525">
            <a:noFill/>
            <a:miter lim="800000"/>
            <a:headEnd/>
            <a:tailEnd/>
          </a:ln>
        </p:spPr>
        <p:txBody>
          <a:bodyPr>
            <a:spAutoFit/>
          </a:bodyPr>
          <a:lstStyle/>
          <a:p>
            <a:r>
              <a:rPr lang="en-US" sz="1800" b="1">
                <a:latin typeface="Calibri" pitchFamily="34" charset="0"/>
              </a:rPr>
              <a:t>4. NDIR CO</a:t>
            </a:r>
            <a:r>
              <a:rPr lang="en-US" sz="1800" b="1" baseline="-25000">
                <a:latin typeface="Calibri" pitchFamily="34" charset="0"/>
              </a:rPr>
              <a:t>2</a:t>
            </a:r>
            <a:r>
              <a:rPr lang="en-US" sz="1800" b="1">
                <a:latin typeface="Calibri" pitchFamily="34" charset="0"/>
              </a:rPr>
              <a:t> </a:t>
            </a:r>
          </a:p>
          <a:p>
            <a:r>
              <a:rPr lang="en-US" sz="1800" b="1">
                <a:latin typeface="Calibri" pitchFamily="34" charset="0"/>
              </a:rPr>
              <a:t>Analyzer </a:t>
            </a:r>
            <a:r>
              <a:rPr lang="en-US" sz="1800">
                <a:latin typeface="Calibri" pitchFamily="34" charset="0"/>
              </a:rPr>
              <a:t>(Licor)</a:t>
            </a:r>
          </a:p>
          <a:p>
            <a:pPr>
              <a:buFont typeface="Arial" pitchFamily="34" charset="0"/>
              <a:buChar char="•"/>
            </a:pPr>
            <a:r>
              <a:rPr lang="en-US" sz="1800">
                <a:latin typeface="Calibri" pitchFamily="34" charset="0"/>
              </a:rPr>
              <a:t>xCO</a:t>
            </a:r>
            <a:r>
              <a:rPr lang="en-US" sz="1800" baseline="-25000">
                <a:latin typeface="Calibri" pitchFamily="34" charset="0"/>
              </a:rPr>
              <a:t>2</a:t>
            </a:r>
          </a:p>
        </p:txBody>
      </p:sp>
      <p:sp>
        <p:nvSpPr>
          <p:cNvPr id="32799" name="Rectangle 98"/>
          <p:cNvSpPr>
            <a:spLocks noChangeArrowheads="1"/>
          </p:cNvSpPr>
          <p:nvPr/>
        </p:nvSpPr>
        <p:spPr bwMode="auto">
          <a:xfrm>
            <a:off x="7350125" y="3802063"/>
            <a:ext cx="1565275" cy="646112"/>
          </a:xfrm>
          <a:prstGeom prst="rect">
            <a:avLst/>
          </a:prstGeom>
          <a:noFill/>
          <a:ln w="9525">
            <a:noFill/>
            <a:miter lim="800000"/>
            <a:headEnd/>
            <a:tailEnd/>
          </a:ln>
        </p:spPr>
        <p:txBody>
          <a:bodyPr>
            <a:spAutoFit/>
          </a:bodyPr>
          <a:lstStyle/>
          <a:p>
            <a:r>
              <a:rPr lang="en-US" sz="1800" b="1">
                <a:latin typeface="Calibri" pitchFamily="34" charset="0"/>
              </a:rPr>
              <a:t>5.  Calibration gas standards</a:t>
            </a:r>
            <a:endParaRPr lang="en-US" sz="1800" baseline="-25000">
              <a:latin typeface="Calibri" pitchFamily="34" charset="0"/>
            </a:endParaRPr>
          </a:p>
        </p:txBody>
      </p:sp>
      <p:sp>
        <p:nvSpPr>
          <p:cNvPr id="100" name="Right Brace 99"/>
          <p:cNvSpPr>
            <a:spLocks/>
          </p:cNvSpPr>
          <p:nvPr/>
        </p:nvSpPr>
        <p:spPr bwMode="auto">
          <a:xfrm rot="5400000">
            <a:off x="6183313" y="2341562"/>
            <a:ext cx="565150" cy="4899025"/>
          </a:xfrm>
          <a:prstGeom prst="rightBrace">
            <a:avLst>
              <a:gd name="adj1" fmla="val 8347"/>
              <a:gd name="adj2" fmla="val 50000"/>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a:latin typeface="+mn-lt"/>
              <a:ea typeface="+mn-ea"/>
            </a:endParaRPr>
          </a:p>
        </p:txBody>
      </p:sp>
      <p:sp>
        <p:nvSpPr>
          <p:cNvPr id="6159" name="Rectangle 103"/>
          <p:cNvSpPr>
            <a:spLocks noChangeArrowheads="1"/>
          </p:cNvSpPr>
          <p:nvPr/>
        </p:nvSpPr>
        <p:spPr bwMode="auto">
          <a:xfrm>
            <a:off x="6162675" y="5073650"/>
            <a:ext cx="763588" cy="368300"/>
          </a:xfrm>
          <a:prstGeom prst="rect">
            <a:avLst/>
          </a:prstGeom>
          <a:noFill/>
          <a:ln w="9525">
            <a:noFill/>
            <a:miter lim="800000"/>
            <a:headEnd/>
            <a:tailEnd/>
          </a:ln>
        </p:spPr>
        <p:txBody>
          <a:bodyPr>
            <a:spAutoFit/>
          </a:bodyPr>
          <a:lstStyle/>
          <a:p>
            <a:r>
              <a:rPr lang="en-US" sz="1800" b="1">
                <a:latin typeface="Calibri" pitchFamily="34" charset="0"/>
              </a:rPr>
              <a:t>pCO</a:t>
            </a:r>
            <a:r>
              <a:rPr lang="en-US" sz="1800" b="1" baseline="-25000">
                <a:latin typeface="Calibri" pitchFamily="34" charset="0"/>
              </a:rPr>
              <a:t>2</a:t>
            </a:r>
            <a:endParaRPr lang="en-US" sz="1800" baseline="-25000">
              <a:latin typeface="Calibri" pitchFamily="34" charset="0"/>
            </a:endParaRPr>
          </a:p>
        </p:txBody>
      </p:sp>
      <p:sp>
        <p:nvSpPr>
          <p:cNvPr id="32802" name="Rectangle 107"/>
          <p:cNvSpPr>
            <a:spLocks noChangeArrowheads="1"/>
          </p:cNvSpPr>
          <p:nvPr/>
        </p:nvSpPr>
        <p:spPr bwMode="auto">
          <a:xfrm>
            <a:off x="2917825" y="2446338"/>
            <a:ext cx="358775" cy="522287"/>
          </a:xfrm>
          <a:prstGeom prst="rect">
            <a:avLst/>
          </a:prstGeom>
          <a:noFill/>
          <a:ln w="9525">
            <a:noFill/>
            <a:miter lim="800000"/>
            <a:headEnd/>
            <a:tailEnd/>
          </a:ln>
        </p:spPr>
        <p:txBody>
          <a:bodyPr>
            <a:spAutoFit/>
          </a:bodyPr>
          <a:lstStyle/>
          <a:p>
            <a:r>
              <a:rPr lang="en-US" sz="2800" b="1">
                <a:solidFill>
                  <a:srgbClr val="FF0000"/>
                </a:solidFill>
                <a:latin typeface="Calibri" pitchFamily="34" charset="0"/>
              </a:rPr>
              <a:t>1</a:t>
            </a:r>
            <a:endParaRPr lang="en-US" sz="2800" baseline="-25000">
              <a:solidFill>
                <a:srgbClr val="FF0000"/>
              </a:solidFill>
              <a:latin typeface="Calibri" pitchFamily="34" charset="0"/>
            </a:endParaRPr>
          </a:p>
        </p:txBody>
      </p:sp>
      <p:sp>
        <p:nvSpPr>
          <p:cNvPr id="32803" name="Rectangle 108"/>
          <p:cNvSpPr>
            <a:spLocks noChangeArrowheads="1"/>
          </p:cNvSpPr>
          <p:nvPr/>
        </p:nvSpPr>
        <p:spPr bwMode="auto">
          <a:xfrm>
            <a:off x="4359275" y="2555875"/>
            <a:ext cx="360363" cy="523875"/>
          </a:xfrm>
          <a:prstGeom prst="rect">
            <a:avLst/>
          </a:prstGeom>
          <a:noFill/>
          <a:ln w="9525">
            <a:noFill/>
            <a:miter lim="800000"/>
            <a:headEnd/>
            <a:tailEnd/>
          </a:ln>
        </p:spPr>
        <p:txBody>
          <a:bodyPr>
            <a:spAutoFit/>
          </a:bodyPr>
          <a:lstStyle/>
          <a:p>
            <a:r>
              <a:rPr lang="en-US" sz="2800" b="1">
                <a:solidFill>
                  <a:srgbClr val="FF0000"/>
                </a:solidFill>
                <a:latin typeface="Calibri" pitchFamily="34" charset="0"/>
              </a:rPr>
              <a:t>2</a:t>
            </a:r>
            <a:endParaRPr lang="en-US" sz="2800" baseline="-25000">
              <a:solidFill>
                <a:srgbClr val="FF0000"/>
              </a:solidFill>
              <a:latin typeface="Calibri" pitchFamily="34" charset="0"/>
            </a:endParaRPr>
          </a:p>
        </p:txBody>
      </p:sp>
      <p:sp>
        <p:nvSpPr>
          <p:cNvPr id="32804" name="Rectangle 109"/>
          <p:cNvSpPr>
            <a:spLocks noChangeArrowheads="1"/>
          </p:cNvSpPr>
          <p:nvPr/>
        </p:nvSpPr>
        <p:spPr bwMode="auto">
          <a:xfrm>
            <a:off x="5335588" y="2728913"/>
            <a:ext cx="358775" cy="523875"/>
          </a:xfrm>
          <a:prstGeom prst="rect">
            <a:avLst/>
          </a:prstGeom>
          <a:noFill/>
          <a:ln w="9525">
            <a:noFill/>
            <a:miter lim="800000"/>
            <a:headEnd/>
            <a:tailEnd/>
          </a:ln>
        </p:spPr>
        <p:txBody>
          <a:bodyPr>
            <a:spAutoFit/>
          </a:bodyPr>
          <a:lstStyle/>
          <a:p>
            <a:r>
              <a:rPr lang="en-US" sz="2800" b="1">
                <a:solidFill>
                  <a:srgbClr val="FF0000"/>
                </a:solidFill>
                <a:latin typeface="Calibri" pitchFamily="34" charset="0"/>
              </a:rPr>
              <a:t>3</a:t>
            </a:r>
            <a:endParaRPr lang="en-US" sz="2800" baseline="-25000">
              <a:solidFill>
                <a:srgbClr val="FF0000"/>
              </a:solidFill>
              <a:latin typeface="Calibri" pitchFamily="34" charset="0"/>
            </a:endParaRPr>
          </a:p>
        </p:txBody>
      </p:sp>
      <p:sp>
        <p:nvSpPr>
          <p:cNvPr id="32805" name="Rectangle 110"/>
          <p:cNvSpPr>
            <a:spLocks noChangeArrowheads="1"/>
          </p:cNvSpPr>
          <p:nvPr/>
        </p:nvSpPr>
        <p:spPr bwMode="auto">
          <a:xfrm>
            <a:off x="6858000" y="3124200"/>
            <a:ext cx="358775" cy="523875"/>
          </a:xfrm>
          <a:prstGeom prst="rect">
            <a:avLst/>
          </a:prstGeom>
          <a:noFill/>
          <a:ln w="9525">
            <a:noFill/>
            <a:miter lim="800000"/>
            <a:headEnd/>
            <a:tailEnd/>
          </a:ln>
        </p:spPr>
        <p:txBody>
          <a:bodyPr>
            <a:spAutoFit/>
          </a:bodyPr>
          <a:lstStyle/>
          <a:p>
            <a:r>
              <a:rPr lang="en-US" sz="2800" b="1">
                <a:solidFill>
                  <a:srgbClr val="FF0000"/>
                </a:solidFill>
                <a:latin typeface="Calibri" pitchFamily="34" charset="0"/>
              </a:rPr>
              <a:t>4</a:t>
            </a:r>
            <a:endParaRPr lang="en-US" sz="2800" baseline="-25000">
              <a:solidFill>
                <a:srgbClr val="FF0000"/>
              </a:solidFill>
              <a:latin typeface="Calibri" pitchFamily="34" charset="0"/>
            </a:endParaRPr>
          </a:p>
        </p:txBody>
      </p:sp>
      <p:sp>
        <p:nvSpPr>
          <p:cNvPr id="32806" name="Rectangle 111"/>
          <p:cNvSpPr>
            <a:spLocks noChangeArrowheads="1"/>
          </p:cNvSpPr>
          <p:nvPr/>
        </p:nvSpPr>
        <p:spPr bwMode="auto">
          <a:xfrm>
            <a:off x="2474913" y="3832225"/>
            <a:ext cx="1906587" cy="461963"/>
          </a:xfrm>
          <a:prstGeom prst="rect">
            <a:avLst/>
          </a:prstGeom>
          <a:noFill/>
          <a:ln w="9525">
            <a:noFill/>
            <a:miter lim="800000"/>
            <a:headEnd/>
            <a:tailEnd/>
          </a:ln>
        </p:spPr>
        <p:txBody>
          <a:bodyPr>
            <a:spAutoFit/>
          </a:bodyPr>
          <a:lstStyle/>
          <a:p>
            <a:r>
              <a:rPr lang="en-US" sz="1800" b="1">
                <a:latin typeface="Calibri" pitchFamily="34" charset="0"/>
              </a:rPr>
              <a:t>2. TSG</a:t>
            </a:r>
            <a:r>
              <a:rPr lang="en-US" sz="1800">
                <a:latin typeface="Calibri" pitchFamily="34" charset="0"/>
              </a:rPr>
              <a:t> </a:t>
            </a:r>
            <a:r>
              <a:rPr lang="en-US">
                <a:latin typeface="Calibri" pitchFamily="34" charset="0"/>
              </a:rPr>
              <a:t>(</a:t>
            </a:r>
            <a:r>
              <a:rPr lang="en-US" sz="1800">
                <a:latin typeface="Calibri" pitchFamily="34" charset="0"/>
              </a:rPr>
              <a:t>Seabird)</a:t>
            </a:r>
          </a:p>
        </p:txBody>
      </p:sp>
      <p:sp>
        <p:nvSpPr>
          <p:cNvPr id="117" name="Right Arrow 116"/>
          <p:cNvSpPr>
            <a:spLocks noChangeArrowheads="1"/>
          </p:cNvSpPr>
          <p:nvPr/>
        </p:nvSpPr>
        <p:spPr bwMode="auto">
          <a:xfrm flipH="1">
            <a:off x="7350125" y="5943600"/>
            <a:ext cx="615950" cy="228600"/>
          </a:xfrm>
          <a:prstGeom prst="rightArrow">
            <a:avLst>
              <a:gd name="adj1" fmla="val 50000"/>
              <a:gd name="adj2" fmla="val 49997"/>
            </a:avLst>
          </a:prstGeom>
          <a:gradFill rotWithShape="1">
            <a:gsLst>
              <a:gs pos="0">
                <a:srgbClr val="00E9A6"/>
              </a:gs>
              <a:gs pos="20000">
                <a:srgbClr val="00E3A3"/>
              </a:gs>
              <a:gs pos="100000">
                <a:srgbClr val="00AD7B"/>
              </a:gs>
            </a:gsLst>
            <a:lin ang="5400000"/>
          </a:gradFill>
          <a:ln w="9525">
            <a:solidFill>
              <a:srgbClr val="00CC98"/>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118" name="Right Arrow 117"/>
          <p:cNvSpPr>
            <a:spLocks noChangeArrowheads="1"/>
          </p:cNvSpPr>
          <p:nvPr/>
        </p:nvSpPr>
        <p:spPr bwMode="auto">
          <a:xfrm rot="16200000" flipH="1">
            <a:off x="6226175" y="5578475"/>
            <a:ext cx="501650" cy="228600"/>
          </a:xfrm>
          <a:prstGeom prst="rightArrow">
            <a:avLst>
              <a:gd name="adj1" fmla="val 50000"/>
              <a:gd name="adj2" fmla="val 50005"/>
            </a:avLst>
          </a:prstGeom>
          <a:gradFill rotWithShape="1">
            <a:gsLst>
              <a:gs pos="0">
                <a:srgbClr val="00E9A6"/>
              </a:gs>
              <a:gs pos="20000">
                <a:srgbClr val="00E3A3"/>
              </a:gs>
              <a:gs pos="100000">
                <a:srgbClr val="00AD7B"/>
              </a:gs>
            </a:gsLst>
            <a:lin ang="5400000"/>
          </a:gradFill>
          <a:ln w="9525">
            <a:solidFill>
              <a:srgbClr val="00CC98"/>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
        <p:nvSpPr>
          <p:cNvPr id="121" name="Bent-Up Arrow 120"/>
          <p:cNvSpPr>
            <a:spLocks/>
          </p:cNvSpPr>
          <p:nvPr/>
        </p:nvSpPr>
        <p:spPr bwMode="auto">
          <a:xfrm rot="5400000">
            <a:off x="3540125" y="4491038"/>
            <a:ext cx="1417637" cy="1944688"/>
          </a:xfrm>
          <a:custGeom>
            <a:avLst/>
            <a:gdLst>
              <a:gd name="T0" fmla="*/ 0 w 1417637"/>
              <a:gd name="T1" fmla="*/ 1829434 h 1944688"/>
              <a:gd name="T2" fmla="*/ 1262675 w 1417637"/>
              <a:gd name="T3" fmla="*/ 1829434 h 1944688"/>
              <a:gd name="T4" fmla="*/ 1262675 w 1417637"/>
              <a:gd name="T5" fmla="*/ 115240 h 1944688"/>
              <a:gd name="T6" fmla="*/ 1222967 w 1417637"/>
              <a:gd name="T7" fmla="*/ 115240 h 1944688"/>
              <a:gd name="T8" fmla="*/ 1320302 w 1417637"/>
              <a:gd name="T9" fmla="*/ 0 h 1944688"/>
              <a:gd name="T10" fmla="*/ 1417637 w 1417637"/>
              <a:gd name="T11" fmla="*/ 115240 h 1944688"/>
              <a:gd name="T12" fmla="*/ 1377929 w 1417637"/>
              <a:gd name="T13" fmla="*/ 115240 h 1944688"/>
              <a:gd name="T14" fmla="*/ 1377929 w 1417637"/>
              <a:gd name="T15" fmla="*/ 1944688 h 1944688"/>
              <a:gd name="T16" fmla="*/ 0 w 1417637"/>
              <a:gd name="T17" fmla="*/ 1944688 h 1944688"/>
              <a:gd name="T18" fmla="*/ 0 w 1417637"/>
              <a:gd name="T19" fmla="*/ 1829434 h 19446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7637" h="1944688">
                <a:moveTo>
                  <a:pt x="0" y="1829434"/>
                </a:moveTo>
                <a:lnTo>
                  <a:pt x="1262675" y="1829434"/>
                </a:lnTo>
                <a:lnTo>
                  <a:pt x="1262675" y="115240"/>
                </a:lnTo>
                <a:lnTo>
                  <a:pt x="1222967" y="115240"/>
                </a:lnTo>
                <a:lnTo>
                  <a:pt x="1320302" y="0"/>
                </a:lnTo>
                <a:lnTo>
                  <a:pt x="1417637" y="115240"/>
                </a:lnTo>
                <a:lnTo>
                  <a:pt x="1377929" y="115240"/>
                </a:lnTo>
                <a:lnTo>
                  <a:pt x="1377929" y="1944688"/>
                </a:lnTo>
                <a:lnTo>
                  <a:pt x="0" y="1944688"/>
                </a:lnTo>
                <a:lnTo>
                  <a:pt x="0" y="1829434"/>
                </a:lnTo>
                <a:close/>
              </a:path>
            </a:pathLst>
          </a:custGeom>
          <a:gradFill rotWithShape="1">
            <a:gsLst>
              <a:gs pos="0">
                <a:srgbClr val="00E9A6"/>
              </a:gs>
              <a:gs pos="20000">
                <a:srgbClr val="00E3A3"/>
              </a:gs>
              <a:gs pos="100000">
                <a:srgbClr val="00AD7B"/>
              </a:gs>
            </a:gsLst>
            <a:lin ang="5400000"/>
          </a:gradFill>
          <a:ln w="9525" cap="flat" cmpd="sng">
            <a:solidFill>
              <a:srgbClr val="00CC98"/>
            </a:solidFill>
            <a:prstDash val="solid"/>
            <a:round/>
            <a:headEnd/>
            <a:tailEnd/>
          </a:ln>
          <a:effectLst>
            <a:outerShdw blurRad="40000" dist="23000" dir="5400000" rotWithShape="0">
              <a:srgbClr val="000000">
                <a:alpha val="34998"/>
              </a:srgbClr>
            </a:outerShdw>
          </a:effectLst>
        </p:spPr>
        <p:txBody>
          <a:bodyPr anchor="ctr"/>
          <a:lstStyle/>
          <a:p>
            <a:pPr>
              <a:defRPr/>
            </a:pPr>
            <a:endParaRPr lang="en-US"/>
          </a:p>
        </p:txBody>
      </p:sp>
      <p:sp>
        <p:nvSpPr>
          <p:cNvPr id="2" name="Rectangle 121"/>
          <p:cNvSpPr>
            <a:spLocks noChangeArrowheads="1"/>
          </p:cNvSpPr>
          <p:nvPr/>
        </p:nvSpPr>
        <p:spPr bwMode="auto">
          <a:xfrm>
            <a:off x="5221288" y="5872163"/>
            <a:ext cx="2205037" cy="369887"/>
          </a:xfrm>
          <a:prstGeom prst="rect">
            <a:avLst/>
          </a:prstGeom>
          <a:noFill/>
          <a:ln w="9525">
            <a:noFill/>
            <a:miter lim="800000"/>
            <a:headEnd/>
            <a:tailEnd/>
          </a:ln>
        </p:spPr>
        <p:txBody>
          <a:bodyPr>
            <a:spAutoFit/>
          </a:bodyPr>
          <a:lstStyle/>
          <a:p>
            <a:r>
              <a:rPr lang="en-US" sz="1800" b="1">
                <a:latin typeface="Calibri" pitchFamily="34" charset="0"/>
              </a:rPr>
              <a:t>Air-water CO2 flux</a:t>
            </a:r>
            <a:endParaRPr lang="en-US" sz="1800" baseline="-25000">
              <a:latin typeface="Calibri" pitchFamily="34" charset="0"/>
            </a:endParaRPr>
          </a:p>
        </p:txBody>
      </p:sp>
      <p:sp>
        <p:nvSpPr>
          <p:cNvPr id="32811" name="Rectangle 43"/>
          <p:cNvSpPr>
            <a:spLocks noChangeArrowheads="1"/>
          </p:cNvSpPr>
          <p:nvPr/>
        </p:nvSpPr>
        <p:spPr bwMode="auto">
          <a:xfrm>
            <a:off x="8193088" y="2446338"/>
            <a:ext cx="360362" cy="522287"/>
          </a:xfrm>
          <a:prstGeom prst="rect">
            <a:avLst/>
          </a:prstGeom>
          <a:noFill/>
          <a:ln w="9525">
            <a:noFill/>
            <a:miter lim="800000"/>
            <a:headEnd/>
            <a:tailEnd/>
          </a:ln>
        </p:spPr>
        <p:txBody>
          <a:bodyPr>
            <a:spAutoFit/>
          </a:bodyPr>
          <a:lstStyle/>
          <a:p>
            <a:r>
              <a:rPr lang="en-US" sz="2800" b="1">
                <a:solidFill>
                  <a:srgbClr val="FF0000"/>
                </a:solidFill>
                <a:latin typeface="Calibri" pitchFamily="34" charset="0"/>
              </a:rPr>
              <a:t>5</a:t>
            </a:r>
            <a:endParaRPr lang="en-US" sz="2800" baseline="-25000">
              <a:solidFill>
                <a:srgbClr val="FF0000"/>
              </a:solidFill>
              <a:latin typeface="Calibri" pitchFamily="34" charset="0"/>
            </a:endParaRPr>
          </a:p>
        </p:txBody>
      </p:sp>
      <p:sp>
        <p:nvSpPr>
          <p:cNvPr id="6170" name="Rectangle 44"/>
          <p:cNvSpPr>
            <a:spLocks noChangeArrowheads="1"/>
          </p:cNvSpPr>
          <p:nvPr/>
        </p:nvSpPr>
        <p:spPr bwMode="auto">
          <a:xfrm>
            <a:off x="4719638" y="6272213"/>
            <a:ext cx="3698875" cy="339725"/>
          </a:xfrm>
          <a:prstGeom prst="rect">
            <a:avLst/>
          </a:prstGeom>
          <a:noFill/>
          <a:ln w="9525">
            <a:noFill/>
            <a:miter lim="800000"/>
            <a:headEnd/>
            <a:tailEnd/>
          </a:ln>
        </p:spPr>
        <p:txBody>
          <a:bodyPr>
            <a:spAutoFit/>
          </a:bodyPr>
          <a:lstStyle/>
          <a:p>
            <a:r>
              <a:rPr lang="en-US" sz="1600">
                <a:latin typeface="Calibri" pitchFamily="34" charset="0"/>
              </a:rPr>
              <a:t>(flux equations from Jiang et al. 2008)</a:t>
            </a:r>
            <a:endParaRPr lang="en-US" sz="1600" baseline="-250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wipe(down)">
                                      <p:cBhvr>
                                        <p:cTn id="16" dur="500"/>
                                        <p:tgtEl>
                                          <p:spTgt spid="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wipe(down)">
                                      <p:cBhvr>
                                        <p:cTn id="21" dur="500"/>
                                        <p:tgtEl>
                                          <p:spTgt spid="68"/>
                                        </p:tgtEl>
                                      </p:cBhvr>
                                    </p:animEffect>
                                  </p:childTnLst>
                                </p:cTn>
                              </p:par>
                              <p:par>
                                <p:cTn id="22" presetID="22" presetClass="entr" presetSubtype="4"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down)">
                                      <p:cBhvr>
                                        <p:cTn id="24" dur="500"/>
                                        <p:tgtEl>
                                          <p:spTgt spid="46"/>
                                        </p:tgtEl>
                                      </p:cBhvr>
                                    </p:animEffect>
                                  </p:childTnLst>
                                </p:cTn>
                              </p:par>
                              <p:par>
                                <p:cTn id="25" presetID="22" presetClass="entr" presetSubtype="4"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par>
                                <p:cTn id="28" presetID="22" presetClass="entr" presetSubtype="4"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22" presetClass="entr" presetSubtype="4"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down)">
                                      <p:cBhvr>
                                        <p:cTn id="33" dur="500"/>
                                        <p:tgtEl>
                                          <p:spTgt spid="6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wipe(down)">
                                      <p:cBhvr>
                                        <p:cTn id="38" dur="500"/>
                                        <p:tgtEl>
                                          <p:spTgt spid="10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6159"/>
                                        </p:tgtEl>
                                        <p:attrNameLst>
                                          <p:attrName>style.visibility</p:attrName>
                                        </p:attrNameLst>
                                      </p:cBhvr>
                                      <p:to>
                                        <p:strVal val="visible"/>
                                      </p:to>
                                    </p:set>
                                    <p:animEffect transition="in" filter="wipe(down)">
                                      <p:cBhvr>
                                        <p:cTn id="41" dur="500"/>
                                        <p:tgtEl>
                                          <p:spTgt spid="615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nodeType="clickEffect">
                                  <p:stCondLst>
                                    <p:cond delay="0"/>
                                  </p:stCondLst>
                                  <p:childTnLst>
                                    <p:set>
                                      <p:cBhvr>
                                        <p:cTn id="45" dur="1" fill="hold">
                                          <p:stCondLst>
                                            <p:cond delay="0"/>
                                          </p:stCondLst>
                                        </p:cTn>
                                        <p:tgtEl>
                                          <p:spTgt spid="6151"/>
                                        </p:tgtEl>
                                        <p:attrNameLst>
                                          <p:attrName>style.visibility</p:attrName>
                                        </p:attrNameLst>
                                      </p:cBhvr>
                                      <p:to>
                                        <p:strVal val="visible"/>
                                      </p:to>
                                    </p:set>
                                    <p:animEffect transition="in" filter="wipe(down)">
                                      <p:cBhvr>
                                        <p:cTn id="46" dur="500"/>
                                        <p:tgtEl>
                                          <p:spTgt spid="6151"/>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17"/>
                                        </p:tgtEl>
                                        <p:attrNameLst>
                                          <p:attrName>style.visibility</p:attrName>
                                        </p:attrNameLst>
                                      </p:cBhvr>
                                      <p:to>
                                        <p:strVal val="visible"/>
                                      </p:to>
                                    </p:set>
                                    <p:animEffect transition="in" filter="wipe(down)">
                                      <p:cBhvr>
                                        <p:cTn id="49" dur="500"/>
                                        <p:tgtEl>
                                          <p:spTgt spid="1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18"/>
                                        </p:tgtEl>
                                        <p:attrNameLst>
                                          <p:attrName>style.visibility</p:attrName>
                                        </p:attrNameLst>
                                      </p:cBhvr>
                                      <p:to>
                                        <p:strVal val="visible"/>
                                      </p:to>
                                    </p:set>
                                    <p:animEffect transition="in" filter="wipe(down)">
                                      <p:cBhvr>
                                        <p:cTn id="52" dur="500"/>
                                        <p:tgtEl>
                                          <p:spTgt spid="118"/>
                                        </p:tgtEl>
                                      </p:cBhvr>
                                    </p:animEffect>
                                  </p:childTnLst>
                                </p:cTn>
                              </p:par>
                              <p:par>
                                <p:cTn id="53" presetID="22" presetClass="entr" presetSubtype="4" fill="hold" nodeType="withEffect">
                                  <p:stCondLst>
                                    <p:cond delay="0"/>
                                  </p:stCondLst>
                                  <p:childTnLst>
                                    <p:set>
                                      <p:cBhvr>
                                        <p:cTn id="54" dur="1" fill="hold">
                                          <p:stCondLst>
                                            <p:cond delay="0"/>
                                          </p:stCondLst>
                                        </p:cTn>
                                        <p:tgtEl>
                                          <p:spTgt spid="121"/>
                                        </p:tgtEl>
                                        <p:attrNameLst>
                                          <p:attrName>style.visibility</p:attrName>
                                        </p:attrNameLst>
                                      </p:cBhvr>
                                      <p:to>
                                        <p:strVal val="visible"/>
                                      </p:to>
                                    </p:set>
                                    <p:animEffect transition="in" filter="wipe(down)">
                                      <p:cBhvr>
                                        <p:cTn id="55" dur="500"/>
                                        <p:tgtEl>
                                          <p:spTgt spid="12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down)">
                                      <p:cBhvr>
                                        <p:cTn id="58" dur="500"/>
                                        <p:tgtEl>
                                          <p:spTgt spid="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6170"/>
                                        </p:tgtEl>
                                        <p:attrNameLst>
                                          <p:attrName>style.visibility</p:attrName>
                                        </p:attrNameLst>
                                      </p:cBhvr>
                                      <p:to>
                                        <p:strVal val="visible"/>
                                      </p:to>
                                    </p:set>
                                    <p:animEffect transition="in" filter="wipe(down)">
                                      <p:cBhvr>
                                        <p:cTn id="61" dur="500"/>
                                        <p:tgtEl>
                                          <p:spTgt spid="6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159" grpId="0"/>
      <p:bldP spid="117" grpId="0" animBg="1"/>
      <p:bldP spid="118" grpId="0" animBg="1"/>
      <p:bldP spid="2" grpId="0"/>
      <p:bldP spid="617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3"/>
          <p:cNvSpPr txBox="1">
            <a:spLocks noChangeArrowheads="1"/>
          </p:cNvSpPr>
          <p:nvPr/>
        </p:nvSpPr>
        <p:spPr bwMode="auto">
          <a:xfrm>
            <a:off x="762000" y="76200"/>
            <a:ext cx="8077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marL="0" lvl="1" indent="0" eaLnBrk="1" hangingPunct="1">
              <a:defRPr/>
            </a:pPr>
            <a:r>
              <a:rPr lang="en-US" sz="3000" b="1" spc="50" dirty="0" smtClean="0">
                <a:ln w="11430"/>
                <a:solidFill>
                  <a:srgbClr val="FF6600"/>
                </a:solidFill>
                <a:effectLst>
                  <a:outerShdw blurRad="76200" dist="50800" dir="5400000" algn="tl" rotWithShape="0">
                    <a:srgbClr val="000000">
                      <a:alpha val="65000"/>
                    </a:srgbClr>
                  </a:outerShdw>
                </a:effectLst>
                <a:latin typeface="Comic Sans MS"/>
                <a:cs typeface="Comic Sans MS"/>
              </a:rPr>
              <a:t>pCO</a:t>
            </a:r>
            <a:r>
              <a:rPr lang="en-US" sz="3000" b="1" spc="50" baseline="-25000" dirty="0" smtClean="0">
                <a:ln w="11430"/>
                <a:solidFill>
                  <a:srgbClr val="FF6600"/>
                </a:solidFill>
                <a:effectLst>
                  <a:outerShdw blurRad="76200" dist="50800" dir="5400000" algn="tl" rotWithShape="0">
                    <a:srgbClr val="000000">
                      <a:alpha val="65000"/>
                    </a:srgbClr>
                  </a:outerShdw>
                </a:effectLst>
                <a:latin typeface="Comic Sans MS"/>
                <a:cs typeface="Comic Sans MS"/>
              </a:rPr>
              <a:t>2</a:t>
            </a:r>
            <a:r>
              <a:rPr lang="en-US" sz="3000" b="1" spc="50" dirty="0" smtClean="0">
                <a:ln w="11430"/>
                <a:solidFill>
                  <a:srgbClr val="FF6600"/>
                </a:solidFill>
                <a:effectLst>
                  <a:outerShdw blurRad="76200" dist="50800" dir="5400000" algn="tl" rotWithShape="0">
                    <a:srgbClr val="000000">
                      <a:alpha val="65000"/>
                    </a:srgbClr>
                  </a:outerShdw>
                </a:effectLst>
                <a:latin typeface="Comic Sans MS"/>
                <a:cs typeface="Comic Sans MS"/>
              </a:rPr>
              <a:t> before and after Hurricane Irene </a:t>
            </a:r>
            <a:endParaRPr lang="en-US" sz="3000" b="1" spc="50" dirty="0">
              <a:ln w="11430"/>
              <a:solidFill>
                <a:srgbClr val="FF6600"/>
              </a:solidFill>
              <a:effectLst>
                <a:outerShdw blurRad="76200" dist="50800" dir="5400000" algn="tl" rotWithShape="0">
                  <a:srgbClr val="000000">
                    <a:alpha val="65000"/>
                  </a:srgbClr>
                </a:outerShdw>
              </a:effectLst>
              <a:latin typeface="Comic Sans MS"/>
              <a:cs typeface="Comic Sans MS"/>
            </a:endParaRPr>
          </a:p>
        </p:txBody>
      </p:sp>
      <p:pic>
        <p:nvPicPr>
          <p:cNvPr id="33795" name="Picture 2" descr="C:\Users\Joey\Desktop\Final Nature Submission\Crosswell_fig2.jpg"/>
          <p:cNvPicPr>
            <a:picLocks noChangeAspect="1" noChangeArrowheads="1"/>
          </p:cNvPicPr>
          <p:nvPr/>
        </p:nvPicPr>
        <p:blipFill>
          <a:blip r:embed="rId3" cstate="print"/>
          <a:srcRect/>
          <a:stretch>
            <a:fillRect/>
          </a:stretch>
        </p:blipFill>
        <p:spPr bwMode="auto">
          <a:xfrm>
            <a:off x="949325" y="762000"/>
            <a:ext cx="7051675" cy="5973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384175" y="635000"/>
            <a:ext cx="8375650" cy="5586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TextBox 2"/>
          <p:cNvSpPr txBox="1"/>
          <p:nvPr/>
        </p:nvSpPr>
        <p:spPr>
          <a:xfrm>
            <a:off x="176213" y="76200"/>
            <a:ext cx="8815387" cy="461963"/>
          </a:xfrm>
          <a:prstGeom prst="rect">
            <a:avLst/>
          </a:prstGeom>
          <a:noFill/>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b="1" smtClean="0">
                <a:solidFill>
                  <a:srgbClr val="FFFF00"/>
                </a:solidFill>
                <a:effectLst>
                  <a:outerShdw blurRad="38100" dist="38100" dir="2700000" algn="tl">
                    <a:srgbClr val="000000"/>
                  </a:outerShdw>
                </a:effectLst>
                <a:latin typeface="Comic Sans MS" pitchFamily="66" charset="0"/>
              </a:rPr>
              <a:t>Effects of Irene on CO</a:t>
            </a:r>
            <a:r>
              <a:rPr lang="en-US" b="1" baseline="-25000" smtClean="0">
                <a:solidFill>
                  <a:srgbClr val="FFFF00"/>
                </a:solidFill>
                <a:effectLst>
                  <a:outerShdw blurRad="38100" dist="38100" dir="2700000" algn="tl">
                    <a:srgbClr val="000000"/>
                  </a:outerShdw>
                </a:effectLst>
                <a:latin typeface="Comic Sans MS" pitchFamily="66" charset="0"/>
              </a:rPr>
              <a:t>2</a:t>
            </a:r>
            <a:r>
              <a:rPr lang="en-US" b="1" smtClean="0">
                <a:solidFill>
                  <a:srgbClr val="FFFF00"/>
                </a:solidFill>
                <a:effectLst>
                  <a:outerShdw blurRad="38100" dist="38100" dir="2700000" algn="tl">
                    <a:srgbClr val="000000"/>
                  </a:outerShdw>
                </a:effectLst>
                <a:latin typeface="Comic Sans MS" pitchFamily="66" charset="0"/>
              </a:rPr>
              <a:t> Flux in the Neuse River Estuary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5842" name="Object 2"/>
          <p:cNvGraphicFramePr>
            <a:graphicFrameLocks noChangeAspect="1"/>
          </p:cNvGraphicFramePr>
          <p:nvPr/>
        </p:nvGraphicFramePr>
        <p:xfrm>
          <a:off x="4800600" y="304800"/>
          <a:ext cx="3951288" cy="3022600"/>
        </p:xfrm>
        <a:graphic>
          <a:graphicData uri="http://schemas.openxmlformats.org/presentationml/2006/ole">
            <p:oleObj spid="_x0000_s35842" name="Photo Editor Photo" r:id="rId3" imgW="9733333" imgH="7447619" progId="MSPhotoEd.3">
              <p:embed/>
            </p:oleObj>
          </a:graphicData>
        </a:graphic>
      </p:graphicFrame>
      <p:graphicFrame>
        <p:nvGraphicFramePr>
          <p:cNvPr id="35843" name="Object 3"/>
          <p:cNvGraphicFramePr>
            <a:graphicFrameLocks noChangeAspect="1"/>
          </p:cNvGraphicFramePr>
          <p:nvPr/>
        </p:nvGraphicFramePr>
        <p:xfrm>
          <a:off x="533400" y="300038"/>
          <a:ext cx="4038600" cy="3089275"/>
        </p:xfrm>
        <a:graphic>
          <a:graphicData uri="http://schemas.openxmlformats.org/presentationml/2006/ole">
            <p:oleObj spid="_x0000_s35843" name="Photo Editor Photo" r:id="rId4" imgW="9733333" imgH="7447619" progId="MSPhotoEd.3">
              <p:embed/>
            </p:oleObj>
          </a:graphicData>
        </a:graphic>
      </p:graphicFrame>
      <p:graphicFrame>
        <p:nvGraphicFramePr>
          <p:cNvPr id="35844" name="Object 4"/>
          <p:cNvGraphicFramePr>
            <a:graphicFrameLocks noChangeAspect="1"/>
          </p:cNvGraphicFramePr>
          <p:nvPr/>
        </p:nvGraphicFramePr>
        <p:xfrm>
          <a:off x="533400" y="3481388"/>
          <a:ext cx="4114800" cy="3148012"/>
        </p:xfrm>
        <a:graphic>
          <a:graphicData uri="http://schemas.openxmlformats.org/presentationml/2006/ole">
            <p:oleObj spid="_x0000_s35844" name="Photo Editor Photo" r:id="rId5" imgW="9733333" imgH="7447619" progId="MSPhotoEd.3">
              <p:embed/>
            </p:oleObj>
          </a:graphicData>
        </a:graphic>
      </p:graphicFrame>
      <p:graphicFrame>
        <p:nvGraphicFramePr>
          <p:cNvPr id="35845" name="Object 5"/>
          <p:cNvGraphicFramePr>
            <a:graphicFrameLocks noChangeAspect="1"/>
          </p:cNvGraphicFramePr>
          <p:nvPr/>
        </p:nvGraphicFramePr>
        <p:xfrm>
          <a:off x="4800600" y="3529013"/>
          <a:ext cx="3962400" cy="3024187"/>
        </p:xfrm>
        <a:graphic>
          <a:graphicData uri="http://schemas.openxmlformats.org/presentationml/2006/ole">
            <p:oleObj spid="_x0000_s35845" name="Photo Editor Photo" r:id="rId6" imgW="9697804" imgH="7400000" progId="MSPhotoEd.3">
              <p:embed/>
            </p:oleObj>
          </a:graphicData>
        </a:graphic>
      </p:graphicFrame>
      <p:sp>
        <p:nvSpPr>
          <p:cNvPr id="35846" name="Text Box 6"/>
          <p:cNvSpPr txBox="1">
            <a:spLocks noChangeArrowheads="1"/>
          </p:cNvSpPr>
          <p:nvPr/>
        </p:nvSpPr>
        <p:spPr bwMode="auto">
          <a:xfrm>
            <a:off x="301625" y="0"/>
            <a:ext cx="8613775" cy="369888"/>
          </a:xfrm>
          <a:prstGeom prst="rect">
            <a:avLst/>
          </a:prstGeom>
          <a:noFill/>
          <a:ln w="9525">
            <a:noFill/>
            <a:miter lim="800000"/>
            <a:headEnd/>
            <a:tailEnd/>
          </a:ln>
        </p:spPr>
        <p:txBody>
          <a:bodyPr wrap="none">
            <a:spAutoFit/>
          </a:bodyPr>
          <a:lstStyle/>
          <a:p>
            <a:r>
              <a:rPr lang="en-US" sz="1800" b="1">
                <a:solidFill>
                  <a:srgbClr val="FF3300"/>
                </a:solidFill>
                <a:latin typeface="Comic Sans MS" pitchFamily="66" charset="0"/>
              </a:rPr>
              <a:t>Freshwater Discharge affects location of </a:t>
            </a:r>
            <a:r>
              <a:rPr lang="en-US" sz="1800" b="1">
                <a:solidFill>
                  <a:srgbClr val="2CBC0A"/>
                </a:solidFill>
                <a:latin typeface="Comic Sans MS" pitchFamily="66" charset="0"/>
              </a:rPr>
              <a:t>algal production &amp; blooms (Chl </a:t>
            </a:r>
            <a:r>
              <a:rPr lang="en-US" sz="1800" b="1" i="1">
                <a:solidFill>
                  <a:srgbClr val="2CBC0A"/>
                </a:solidFill>
                <a:latin typeface="Comic Sans MS" pitchFamily="66" charset="0"/>
              </a:rPr>
              <a:t>a</a:t>
            </a:r>
            <a:r>
              <a:rPr lang="en-US" sz="1800" b="1">
                <a:solidFill>
                  <a:srgbClr val="2CBC0A"/>
                </a:solidFill>
                <a:latin typeface="Comic Sans MS" pitchFamily="66" charset="0"/>
              </a:rPr>
              <a:t>)</a:t>
            </a:r>
            <a:endParaRPr lang="en-US" sz="1800" b="1">
              <a:solidFill>
                <a:srgbClr val="FF3300"/>
              </a:solidFill>
              <a:latin typeface="Comic Sans MS" pitchFamily="66" charset="0"/>
            </a:endParaRPr>
          </a:p>
        </p:txBody>
      </p:sp>
      <p:sp>
        <p:nvSpPr>
          <p:cNvPr id="35847" name="Text Box 7"/>
          <p:cNvSpPr txBox="1">
            <a:spLocks noChangeArrowheads="1"/>
          </p:cNvSpPr>
          <p:nvPr/>
        </p:nvSpPr>
        <p:spPr bwMode="auto">
          <a:xfrm>
            <a:off x="5546725" y="6324600"/>
            <a:ext cx="184150" cy="457200"/>
          </a:xfrm>
          <a:prstGeom prst="rect">
            <a:avLst/>
          </a:prstGeom>
          <a:noFill/>
          <a:ln w="9525">
            <a:noFill/>
            <a:miter lim="800000"/>
            <a:headEnd/>
            <a:tailEnd/>
          </a:ln>
        </p:spPr>
        <p:txBody>
          <a:bodyPr wrap="none">
            <a:spAutoFit/>
          </a:bodyPr>
          <a:lstStyle/>
          <a:p>
            <a:endParaRPr lang="en-US"/>
          </a:p>
        </p:txBody>
      </p:sp>
      <p:sp>
        <p:nvSpPr>
          <p:cNvPr id="35848" name="Text Box 8"/>
          <p:cNvSpPr txBox="1">
            <a:spLocks noChangeArrowheads="1"/>
          </p:cNvSpPr>
          <p:nvPr/>
        </p:nvSpPr>
        <p:spPr bwMode="auto">
          <a:xfrm>
            <a:off x="4022725" y="6324600"/>
            <a:ext cx="184150" cy="457200"/>
          </a:xfrm>
          <a:prstGeom prst="rect">
            <a:avLst/>
          </a:prstGeom>
          <a:noFill/>
          <a:ln w="9525">
            <a:noFill/>
            <a:miter lim="800000"/>
            <a:headEnd/>
            <a:tailEnd/>
          </a:ln>
        </p:spPr>
        <p:txBody>
          <a:bodyPr wrap="none">
            <a:spAutoFit/>
          </a:bodyPr>
          <a:lstStyle/>
          <a:p>
            <a:endParaRPr lang="en-US"/>
          </a:p>
        </p:txBody>
      </p:sp>
      <p:sp>
        <p:nvSpPr>
          <p:cNvPr id="231433" name="Text Box 9"/>
          <p:cNvSpPr txBox="1">
            <a:spLocks noChangeArrowheads="1"/>
          </p:cNvSpPr>
          <p:nvPr/>
        </p:nvSpPr>
        <p:spPr bwMode="auto">
          <a:xfrm>
            <a:off x="2438400" y="6400800"/>
            <a:ext cx="4340225" cy="457200"/>
          </a:xfrm>
          <a:prstGeom prst="rect">
            <a:avLst/>
          </a:prstGeom>
          <a:noFill/>
          <a:ln w="9525">
            <a:noFill/>
            <a:miter lim="800000"/>
            <a:headEnd/>
            <a:tailEnd/>
          </a:ln>
          <a:effectLst/>
        </p:spPr>
        <p:txBody>
          <a:bodyPr wrap="none">
            <a:spAutoFit/>
          </a:bodyPr>
          <a:lstStyle/>
          <a:p>
            <a:pPr>
              <a:defRPr/>
            </a:pPr>
            <a:r>
              <a:rPr lang="en-US" b="1">
                <a:solidFill>
                  <a:srgbClr val="3333FF"/>
                </a:solidFill>
                <a:effectLst>
                  <a:outerShdw blurRad="38100" dist="38100" dir="2700000" algn="tl">
                    <a:srgbClr val="C0C0C0"/>
                  </a:outerShdw>
                </a:effectLst>
                <a:ea typeface="+mn-ea"/>
              </a:rPr>
              <a:t>Flow:  high</a:t>
            </a:r>
            <a:r>
              <a:rPr lang="en-US" b="1">
                <a:solidFill>
                  <a:srgbClr val="FF3300"/>
                </a:solidFill>
                <a:effectLst>
                  <a:outerShdw blurRad="38100" dist="38100" dir="2700000" algn="tl">
                    <a:srgbClr val="C0C0C0"/>
                  </a:outerShdw>
                </a:effectLst>
                <a:ea typeface="+mn-ea"/>
                <a:sym typeface="Symbol" pitchFamily="18" charset="2"/>
              </a:rPr>
              <a:t></a:t>
            </a:r>
            <a:r>
              <a:rPr lang="en-US" b="1">
                <a:solidFill>
                  <a:srgbClr val="3333FF"/>
                </a:solidFill>
                <a:effectLst>
                  <a:outerShdw blurRad="38100" dist="38100" dir="2700000" algn="tl">
                    <a:srgbClr val="C0C0C0"/>
                  </a:outerShdw>
                </a:effectLst>
                <a:ea typeface="+mn-ea"/>
                <a:sym typeface="Symbol" pitchFamily="18" charset="2"/>
              </a:rPr>
              <a:t>, low</a:t>
            </a:r>
            <a:r>
              <a:rPr lang="en-US" b="1">
                <a:solidFill>
                  <a:srgbClr val="FF3300"/>
                </a:solidFill>
                <a:effectLst>
                  <a:outerShdw blurRad="38100" dist="38100" dir="2700000" algn="tl">
                    <a:srgbClr val="C0C0C0"/>
                  </a:outerShdw>
                </a:effectLst>
                <a:ea typeface="+mn-ea"/>
                <a:sym typeface="Symbol" pitchFamily="18" charset="2"/>
              </a:rPr>
              <a:t></a:t>
            </a:r>
            <a:r>
              <a:rPr lang="en-US" b="1">
                <a:solidFill>
                  <a:srgbClr val="3333FF"/>
                </a:solidFill>
                <a:effectLst>
                  <a:outerShdw blurRad="38100" dist="38100" dir="2700000" algn="tl">
                    <a:srgbClr val="C0C0C0"/>
                  </a:outerShdw>
                </a:effectLst>
                <a:ea typeface="+mn-ea"/>
                <a:sym typeface="Symbol" pitchFamily="18" charset="2"/>
              </a:rPr>
              <a:t>, moderate</a:t>
            </a:r>
            <a:r>
              <a:rPr lang="en-US" b="1">
                <a:solidFill>
                  <a:srgbClr val="FF3300"/>
                </a:solidFill>
                <a:effectLst>
                  <a:outerShdw blurRad="38100" dist="38100" dir="2700000" algn="tl">
                    <a:srgbClr val="C0C0C0"/>
                  </a:outerShdw>
                </a:effectLst>
                <a:ea typeface="+mn-ea"/>
                <a:sym typeface="Symbol" pitchFamily="18" charset="2"/>
              </a:rPr>
              <a:t></a:t>
            </a:r>
            <a:endParaRPr lang="en-US" b="1">
              <a:solidFill>
                <a:srgbClr val="FF3300"/>
              </a:solidFill>
              <a:effectLst>
                <a:outerShdw blurRad="38100" dist="38100" dir="2700000" algn="tl">
                  <a:srgbClr val="C0C0C0"/>
                </a:outerShdw>
              </a:effectLst>
              <a:ea typeface="+mn-ea"/>
            </a:endParaRPr>
          </a:p>
        </p:txBody>
      </p:sp>
      <p:sp>
        <p:nvSpPr>
          <p:cNvPr id="231434" name="Text Box 10"/>
          <p:cNvSpPr txBox="1">
            <a:spLocks noChangeArrowheads="1"/>
          </p:cNvSpPr>
          <p:nvPr/>
        </p:nvSpPr>
        <p:spPr bwMode="auto">
          <a:xfrm>
            <a:off x="1003300" y="2057400"/>
            <a:ext cx="36830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b="1" smtClean="0">
                <a:solidFill>
                  <a:srgbClr val="FF3300"/>
                </a:solidFill>
                <a:effectLst>
                  <a:outerShdw blurRad="38100" dist="38100" dir="2700000" algn="tl">
                    <a:srgbClr val="C0C0C0"/>
                  </a:outerShdw>
                </a:effectLst>
                <a:sym typeface="Symbol" pitchFamily="18" charset="2"/>
              </a:rPr>
              <a:t></a:t>
            </a:r>
          </a:p>
        </p:txBody>
      </p:sp>
      <p:sp>
        <p:nvSpPr>
          <p:cNvPr id="231435" name="Text Box 11"/>
          <p:cNvSpPr txBox="1">
            <a:spLocks noChangeArrowheads="1"/>
          </p:cNvSpPr>
          <p:nvPr/>
        </p:nvSpPr>
        <p:spPr bwMode="auto">
          <a:xfrm>
            <a:off x="5257800" y="1981200"/>
            <a:ext cx="50165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b="1" smtClean="0">
                <a:solidFill>
                  <a:srgbClr val="FF3300"/>
                </a:solidFill>
                <a:effectLst>
                  <a:outerShdw blurRad="38100" dist="38100" dir="2700000" algn="tl">
                    <a:srgbClr val="C0C0C0"/>
                  </a:outerShdw>
                </a:effectLst>
                <a:sym typeface="Symbol" pitchFamily="18" charset="2"/>
              </a:rPr>
              <a:t></a:t>
            </a:r>
          </a:p>
        </p:txBody>
      </p:sp>
      <p:sp>
        <p:nvSpPr>
          <p:cNvPr id="231436" name="Text Box 12"/>
          <p:cNvSpPr txBox="1">
            <a:spLocks noChangeArrowheads="1"/>
          </p:cNvSpPr>
          <p:nvPr/>
        </p:nvSpPr>
        <p:spPr bwMode="auto">
          <a:xfrm>
            <a:off x="1003300" y="5334000"/>
            <a:ext cx="36830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b="1" smtClean="0">
                <a:solidFill>
                  <a:srgbClr val="FF3300"/>
                </a:solidFill>
                <a:effectLst>
                  <a:outerShdw blurRad="38100" dist="38100" dir="2700000" algn="tl">
                    <a:srgbClr val="C0C0C0"/>
                  </a:outerShdw>
                </a:effectLst>
                <a:sym typeface="Symbol" pitchFamily="18" charset="2"/>
              </a:rPr>
              <a:t></a:t>
            </a:r>
          </a:p>
        </p:txBody>
      </p:sp>
      <p:sp>
        <p:nvSpPr>
          <p:cNvPr id="231437" name="Text Box 13"/>
          <p:cNvSpPr txBox="1">
            <a:spLocks noChangeArrowheads="1"/>
          </p:cNvSpPr>
          <p:nvPr/>
        </p:nvSpPr>
        <p:spPr bwMode="auto">
          <a:xfrm>
            <a:off x="5257800" y="5257800"/>
            <a:ext cx="50165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b="1" smtClean="0">
                <a:solidFill>
                  <a:srgbClr val="FF3300"/>
                </a:solidFill>
                <a:effectLst>
                  <a:outerShdw blurRad="38100" dist="38100" dir="2700000" algn="tl">
                    <a:srgbClr val="C0C0C0"/>
                  </a:outerShdw>
                </a:effectLst>
                <a:sym typeface="Symbol" pitchFamily="18" charset="2"/>
              </a:rPr>
              <a: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6866" name="Object 2"/>
          <p:cNvGraphicFramePr>
            <a:graphicFrameLocks noChangeAspect="1"/>
          </p:cNvGraphicFramePr>
          <p:nvPr/>
        </p:nvGraphicFramePr>
        <p:xfrm>
          <a:off x="228600" y="438150"/>
          <a:ext cx="7620000" cy="5886450"/>
        </p:xfrm>
        <a:graphic>
          <a:graphicData uri="http://schemas.openxmlformats.org/presentationml/2006/ole">
            <p:oleObj spid="_x0000_s36866" name="Slide" r:id="rId3" imgW="4572000" imgH="3429000" progId="PowerPoint.Slide.8">
              <p:embed/>
            </p:oleObj>
          </a:graphicData>
        </a:graphic>
      </p:graphicFrame>
      <p:pic>
        <p:nvPicPr>
          <p:cNvPr id="36867" name="Picture 3"/>
          <p:cNvPicPr>
            <a:picLocks noChangeAspect="1" noChangeArrowheads="1"/>
          </p:cNvPicPr>
          <p:nvPr/>
        </p:nvPicPr>
        <p:blipFill>
          <a:blip r:embed="rId4" cstate="print"/>
          <a:srcRect/>
          <a:stretch>
            <a:fillRect/>
          </a:stretch>
        </p:blipFill>
        <p:spPr bwMode="auto">
          <a:xfrm>
            <a:off x="7789863" y="609600"/>
            <a:ext cx="1277937" cy="1196975"/>
          </a:xfrm>
          <a:prstGeom prst="rect">
            <a:avLst/>
          </a:prstGeom>
          <a:noFill/>
          <a:ln w="9525">
            <a:noFill/>
            <a:miter lim="800000"/>
            <a:headEnd/>
            <a:tailEnd/>
          </a:ln>
        </p:spPr>
      </p:pic>
      <p:pic>
        <p:nvPicPr>
          <p:cNvPr id="36868" name="Picture 4"/>
          <p:cNvPicPr>
            <a:picLocks noChangeAspect="1" noChangeArrowheads="1"/>
          </p:cNvPicPr>
          <p:nvPr/>
        </p:nvPicPr>
        <p:blipFill>
          <a:blip r:embed="rId5" cstate="print"/>
          <a:srcRect/>
          <a:stretch>
            <a:fillRect/>
          </a:stretch>
        </p:blipFill>
        <p:spPr bwMode="auto">
          <a:xfrm>
            <a:off x="7772400" y="1905000"/>
            <a:ext cx="1295400" cy="1219200"/>
          </a:xfrm>
          <a:prstGeom prst="rect">
            <a:avLst/>
          </a:prstGeom>
          <a:noFill/>
          <a:ln w="9525">
            <a:noFill/>
            <a:miter lim="800000"/>
            <a:headEnd/>
            <a:tailEnd/>
          </a:ln>
        </p:spPr>
      </p:pic>
      <p:graphicFrame>
        <p:nvGraphicFramePr>
          <p:cNvPr id="36869" name="Object 5"/>
          <p:cNvGraphicFramePr>
            <a:graphicFrameLocks noChangeAspect="1"/>
          </p:cNvGraphicFramePr>
          <p:nvPr/>
        </p:nvGraphicFramePr>
        <p:xfrm>
          <a:off x="7772400" y="3200400"/>
          <a:ext cx="1295400" cy="1001713"/>
        </p:xfrm>
        <a:graphic>
          <a:graphicData uri="http://schemas.openxmlformats.org/presentationml/2006/ole">
            <p:oleObj spid="_x0000_s36869" name="Photo Editor Photo" r:id="rId6" imgW="1467055" imgH="1133633" progId="MSPhotoEd.3">
              <p:embed/>
            </p:oleObj>
          </a:graphicData>
        </a:graphic>
      </p:graphicFrame>
      <p:sp>
        <p:nvSpPr>
          <p:cNvPr id="151558" name="Text Box 6"/>
          <p:cNvSpPr txBox="1">
            <a:spLocks noChangeArrowheads="1"/>
          </p:cNvSpPr>
          <p:nvPr/>
        </p:nvSpPr>
        <p:spPr bwMode="auto">
          <a:xfrm>
            <a:off x="381000" y="0"/>
            <a:ext cx="847725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mtClean="0">
                <a:solidFill>
                  <a:srgbClr val="FF0000"/>
                </a:solidFill>
                <a:effectLst>
                  <a:outerShdw blurRad="38100" dist="38100" dir="2700000" algn="tl">
                    <a:srgbClr val="C0C0C0"/>
                  </a:outerShdw>
                </a:effectLst>
                <a:latin typeface="Comic Sans MS" pitchFamily="66" charset="0"/>
              </a:rPr>
              <a:t>Phytoplankton group responses determined by HPLC-PDAS</a:t>
            </a:r>
          </a:p>
        </p:txBody>
      </p:sp>
      <p:sp>
        <p:nvSpPr>
          <p:cNvPr id="36871" name="Text Box 7"/>
          <p:cNvSpPr txBox="1">
            <a:spLocks noChangeArrowheads="1"/>
          </p:cNvSpPr>
          <p:nvPr/>
        </p:nvSpPr>
        <p:spPr bwMode="auto">
          <a:xfrm>
            <a:off x="5943600" y="6365875"/>
            <a:ext cx="3117850" cy="376238"/>
          </a:xfrm>
          <a:prstGeom prst="rect">
            <a:avLst/>
          </a:prstGeom>
          <a:noFill/>
          <a:ln w="9525">
            <a:solidFill>
              <a:srgbClr val="FF0000"/>
            </a:solidFill>
            <a:miter lim="800000"/>
            <a:headEnd/>
            <a:tailEnd/>
          </a:ln>
        </p:spPr>
        <p:txBody>
          <a:bodyPr wrap="none">
            <a:spAutoFit/>
          </a:bodyPr>
          <a:lstStyle/>
          <a:p>
            <a:r>
              <a:rPr lang="en-US" sz="1800">
                <a:latin typeface="Comic Sans MS" pitchFamily="66" charset="0"/>
              </a:rPr>
              <a:t>Valdes-Weaver  et al. 2006</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4"/>
          <p:cNvGraphicFramePr>
            <a:graphicFrameLocks noChangeAspect="1"/>
          </p:cNvGraphicFramePr>
          <p:nvPr>
            <p:ph sz="half" idx="4294967295"/>
          </p:nvPr>
        </p:nvGraphicFramePr>
        <p:xfrm>
          <a:off x="685800" y="457200"/>
          <a:ext cx="6019800" cy="3370263"/>
        </p:xfrm>
        <a:graphic>
          <a:graphicData uri="http://schemas.openxmlformats.org/presentationml/2006/ole">
            <p:oleObj spid="_x0000_s37890" name="Chart" r:id="rId3" imgW="4635500" imgH="2603500" progId="Excel.Chart.8">
              <p:embed/>
            </p:oleObj>
          </a:graphicData>
        </a:graphic>
      </p:graphicFrame>
      <p:graphicFrame>
        <p:nvGraphicFramePr>
          <p:cNvPr id="37891" name="Object 12"/>
          <p:cNvGraphicFramePr>
            <a:graphicFrameLocks noChangeAspect="1"/>
          </p:cNvGraphicFramePr>
          <p:nvPr>
            <p:ph sz="half" idx="4294967295"/>
          </p:nvPr>
        </p:nvGraphicFramePr>
        <p:xfrm>
          <a:off x="762000" y="3698875"/>
          <a:ext cx="5410200" cy="3159125"/>
        </p:xfrm>
        <a:graphic>
          <a:graphicData uri="http://schemas.openxmlformats.org/presentationml/2006/ole">
            <p:oleObj spid="_x0000_s37891" name="Chart" r:id="rId4" imgW="4953000" imgH="2654300" progId="Excel.Chart.8">
              <p:embed/>
            </p:oleObj>
          </a:graphicData>
        </a:graphic>
      </p:graphicFrame>
      <p:sp>
        <p:nvSpPr>
          <p:cNvPr id="37892" name="Text Box 11"/>
          <p:cNvSpPr txBox="1">
            <a:spLocks noChangeArrowheads="1"/>
          </p:cNvSpPr>
          <p:nvPr/>
        </p:nvSpPr>
        <p:spPr bwMode="auto">
          <a:xfrm>
            <a:off x="1965325" y="269875"/>
            <a:ext cx="184150" cy="457200"/>
          </a:xfrm>
          <a:prstGeom prst="rect">
            <a:avLst/>
          </a:prstGeom>
          <a:noFill/>
          <a:ln w="9525">
            <a:noFill/>
            <a:miter lim="800000"/>
            <a:headEnd/>
            <a:tailEnd/>
          </a:ln>
        </p:spPr>
        <p:txBody>
          <a:bodyPr wrap="none">
            <a:spAutoFit/>
          </a:bodyPr>
          <a:lstStyle/>
          <a:p>
            <a:endParaRPr lang="en-US"/>
          </a:p>
        </p:txBody>
      </p:sp>
      <p:sp>
        <p:nvSpPr>
          <p:cNvPr id="37893" name="Rectangle 16"/>
          <p:cNvSpPr>
            <a:spLocks noChangeArrowheads="1"/>
          </p:cNvSpPr>
          <p:nvPr/>
        </p:nvSpPr>
        <p:spPr bwMode="auto">
          <a:xfrm>
            <a:off x="6281738" y="6405563"/>
            <a:ext cx="2633662" cy="369887"/>
          </a:xfrm>
          <a:prstGeom prst="rect">
            <a:avLst/>
          </a:prstGeom>
          <a:noFill/>
          <a:ln w="9525">
            <a:solidFill>
              <a:srgbClr val="FF0000"/>
            </a:solidFill>
            <a:miter lim="800000"/>
            <a:headEnd/>
            <a:tailEnd/>
          </a:ln>
        </p:spPr>
        <p:txBody>
          <a:bodyPr wrap="none">
            <a:spAutoFit/>
          </a:bodyPr>
          <a:lstStyle/>
          <a:p>
            <a:r>
              <a:rPr lang="en-US" sz="1800">
                <a:latin typeface="Comic Sans MS" pitchFamily="66" charset="0"/>
              </a:rPr>
              <a:t>Paerl et al. 2009; 2010</a:t>
            </a:r>
          </a:p>
        </p:txBody>
      </p:sp>
      <p:sp>
        <p:nvSpPr>
          <p:cNvPr id="37894" name="Text Box 17"/>
          <p:cNvSpPr txBox="1">
            <a:spLocks noChangeArrowheads="1"/>
          </p:cNvSpPr>
          <p:nvPr/>
        </p:nvSpPr>
        <p:spPr bwMode="auto">
          <a:xfrm>
            <a:off x="3108325" y="5299075"/>
            <a:ext cx="184150" cy="457200"/>
          </a:xfrm>
          <a:prstGeom prst="rect">
            <a:avLst/>
          </a:prstGeom>
          <a:noFill/>
          <a:ln w="9525">
            <a:noFill/>
            <a:miter lim="800000"/>
            <a:headEnd/>
            <a:tailEnd/>
          </a:ln>
        </p:spPr>
        <p:txBody>
          <a:bodyPr wrap="none">
            <a:spAutoFit/>
          </a:bodyPr>
          <a:lstStyle/>
          <a:p>
            <a:endParaRPr lang="en-US"/>
          </a:p>
        </p:txBody>
      </p:sp>
      <p:pic>
        <p:nvPicPr>
          <p:cNvPr id="37895" name="Picture 19"/>
          <p:cNvPicPr>
            <a:picLocks noChangeAspect="1" noChangeArrowheads="1"/>
          </p:cNvPicPr>
          <p:nvPr/>
        </p:nvPicPr>
        <p:blipFill>
          <a:blip r:embed="rId5" cstate="print"/>
          <a:srcRect/>
          <a:stretch>
            <a:fillRect/>
          </a:stretch>
        </p:blipFill>
        <p:spPr bwMode="auto">
          <a:xfrm>
            <a:off x="7086600" y="1295400"/>
            <a:ext cx="1600200" cy="1222375"/>
          </a:xfrm>
          <a:prstGeom prst="rect">
            <a:avLst/>
          </a:prstGeom>
          <a:noFill/>
          <a:ln w="9525">
            <a:noFill/>
            <a:miter lim="800000"/>
            <a:headEnd/>
            <a:tailEnd/>
          </a:ln>
        </p:spPr>
      </p:pic>
      <p:sp>
        <p:nvSpPr>
          <p:cNvPr id="251924" name="Text Box 20"/>
          <p:cNvSpPr txBox="1">
            <a:spLocks noChangeArrowheads="1"/>
          </p:cNvSpPr>
          <p:nvPr/>
        </p:nvSpPr>
        <p:spPr bwMode="auto">
          <a:xfrm>
            <a:off x="6858000" y="2667000"/>
            <a:ext cx="2057400" cy="862013"/>
          </a:xfrm>
          <a:prstGeom prst="rect">
            <a:avLst/>
          </a:prstGeom>
          <a:noFill/>
          <a:ln w="9525">
            <a:solidFill>
              <a:srgbClr val="FF0000"/>
            </a:solid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1600" b="1" dirty="0" smtClean="0">
                <a:effectLst>
                  <a:outerShdw blurRad="38100" dist="38100" dir="2700000" algn="tl">
                    <a:srgbClr val="C0C0C0"/>
                  </a:outerShdw>
                </a:effectLst>
              </a:rPr>
              <a:t>Diatoms like it cool </a:t>
            </a:r>
          </a:p>
          <a:p>
            <a:pPr eaLnBrk="1" hangingPunct="1">
              <a:defRPr/>
            </a:pPr>
            <a:r>
              <a:rPr lang="en-US" sz="1600" b="1" dirty="0" smtClean="0">
                <a:effectLst>
                  <a:outerShdw blurRad="38100" dist="38100" dir="2700000" algn="tl">
                    <a:srgbClr val="C0C0C0"/>
                  </a:outerShdw>
                </a:effectLst>
              </a:rPr>
              <a:t>&amp; fast  </a:t>
            </a:r>
            <a:r>
              <a:rPr lang="en-US" sz="1600" b="1" dirty="0">
                <a:solidFill>
                  <a:srgbClr val="FF3300"/>
                </a:solidFill>
                <a:sym typeface="Wingdings 3" pitchFamily="18" charset="2"/>
              </a:rPr>
              <a:t></a:t>
            </a:r>
          </a:p>
          <a:p>
            <a:pPr eaLnBrk="1" hangingPunct="1">
              <a:defRPr/>
            </a:pPr>
            <a:endParaRPr lang="en-US" sz="1800" b="1" dirty="0" smtClean="0">
              <a:effectLst>
                <a:outerShdw blurRad="38100" dist="38100" dir="2700000" algn="tl">
                  <a:srgbClr val="C0C0C0"/>
                </a:outerShdw>
              </a:effectLst>
            </a:endParaRPr>
          </a:p>
        </p:txBody>
      </p:sp>
      <p:sp>
        <p:nvSpPr>
          <p:cNvPr id="251925" name="Rectangle 21"/>
          <p:cNvSpPr>
            <a:spLocks noChangeArrowheads="1"/>
          </p:cNvSpPr>
          <p:nvPr/>
        </p:nvSpPr>
        <p:spPr bwMode="auto">
          <a:xfrm>
            <a:off x="215900" y="22225"/>
            <a:ext cx="9612313"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1900">
                <a:solidFill>
                  <a:srgbClr val="FF0000"/>
                </a:solidFill>
                <a:effectLst>
                  <a:outerShdw blurRad="38100" dist="38100" dir="2700000" algn="tl">
                    <a:srgbClr val="C0C0C0"/>
                  </a:outerShdw>
                </a:effectLst>
                <a:latin typeface="Comic Sans MS" pitchFamily="66" charset="0"/>
              </a:rPr>
              <a:t>Hydrology (flushing) interacts with temperature to determine diatom </a:t>
            </a:r>
          </a:p>
          <a:p>
            <a:pPr>
              <a:defRPr/>
            </a:pPr>
            <a:r>
              <a:rPr lang="en-US" sz="1900">
                <a:solidFill>
                  <a:srgbClr val="FF0000"/>
                </a:solidFill>
                <a:effectLst>
                  <a:outerShdw blurRad="38100" dist="38100" dir="2700000" algn="tl">
                    <a:srgbClr val="C0C0C0"/>
                  </a:outerShdw>
                </a:effectLst>
                <a:latin typeface="Comic Sans MS" pitchFamily="66" charset="0"/>
              </a:rPr>
              <a:t>(fucoxanthin) and cyanobacterial (zeaxanthin) dominance in Neuse R. Estuary</a:t>
            </a:r>
          </a:p>
        </p:txBody>
      </p:sp>
      <p:sp>
        <p:nvSpPr>
          <p:cNvPr id="251926" name="Text Box 22"/>
          <p:cNvSpPr txBox="1">
            <a:spLocks noChangeArrowheads="1"/>
          </p:cNvSpPr>
          <p:nvPr/>
        </p:nvSpPr>
        <p:spPr bwMode="auto">
          <a:xfrm>
            <a:off x="2590800" y="2286000"/>
            <a:ext cx="455613" cy="457200"/>
          </a:xfrm>
          <a:prstGeom prst="rect">
            <a:avLst/>
          </a:prstGeom>
          <a:noFill/>
          <a:ln w="9525">
            <a:noFill/>
            <a:miter lim="800000"/>
            <a:headEnd/>
            <a:tailEnd/>
          </a:ln>
        </p:spPr>
        <p:txBody>
          <a:bodyPr wrap="none">
            <a:spAutoFit/>
          </a:bodyPr>
          <a:lstStyle/>
          <a:p>
            <a:r>
              <a:rPr lang="en-US" b="1">
                <a:solidFill>
                  <a:srgbClr val="FF3300"/>
                </a:solidFill>
                <a:sym typeface="Wingdings 3" pitchFamily="18" charset="2"/>
              </a:rPr>
              <a:t></a:t>
            </a:r>
          </a:p>
        </p:txBody>
      </p:sp>
      <p:sp>
        <p:nvSpPr>
          <p:cNvPr id="251928" name="Rectangle 24"/>
          <p:cNvSpPr>
            <a:spLocks noChangeArrowheads="1"/>
          </p:cNvSpPr>
          <p:nvPr/>
        </p:nvSpPr>
        <p:spPr bwMode="auto">
          <a:xfrm>
            <a:off x="4852988" y="1295400"/>
            <a:ext cx="455612" cy="457200"/>
          </a:xfrm>
          <a:prstGeom prst="rect">
            <a:avLst/>
          </a:prstGeom>
          <a:noFill/>
          <a:ln w="9525">
            <a:noFill/>
            <a:miter lim="800000"/>
            <a:headEnd/>
            <a:tailEnd/>
          </a:ln>
        </p:spPr>
        <p:txBody>
          <a:bodyPr wrap="none">
            <a:spAutoFit/>
          </a:bodyPr>
          <a:lstStyle/>
          <a:p>
            <a:r>
              <a:rPr lang="en-US" b="1">
                <a:solidFill>
                  <a:srgbClr val="FF3300"/>
                </a:solidFill>
                <a:sym typeface="Wingdings 3" pitchFamily="18" charset="2"/>
              </a:rPr>
              <a:t></a:t>
            </a:r>
          </a:p>
        </p:txBody>
      </p:sp>
      <p:sp>
        <p:nvSpPr>
          <p:cNvPr id="251929" name="Rectangle 25"/>
          <p:cNvSpPr>
            <a:spLocks noChangeArrowheads="1"/>
          </p:cNvSpPr>
          <p:nvPr/>
        </p:nvSpPr>
        <p:spPr bwMode="auto">
          <a:xfrm>
            <a:off x="2209800" y="1981200"/>
            <a:ext cx="455613" cy="457200"/>
          </a:xfrm>
          <a:prstGeom prst="rect">
            <a:avLst/>
          </a:prstGeom>
          <a:noFill/>
          <a:ln w="9525">
            <a:noFill/>
            <a:miter lim="800000"/>
            <a:headEnd/>
            <a:tailEnd/>
          </a:ln>
        </p:spPr>
        <p:txBody>
          <a:bodyPr wrap="none">
            <a:spAutoFit/>
          </a:bodyPr>
          <a:lstStyle/>
          <a:p>
            <a:r>
              <a:rPr lang="en-US" b="1">
                <a:solidFill>
                  <a:srgbClr val="009999"/>
                </a:solidFill>
                <a:sym typeface="Wingdings 3" pitchFamily="18" charset="2"/>
              </a:rPr>
              <a:t></a:t>
            </a:r>
          </a:p>
        </p:txBody>
      </p:sp>
      <p:sp>
        <p:nvSpPr>
          <p:cNvPr id="251930" name="Rectangle 26"/>
          <p:cNvSpPr>
            <a:spLocks noChangeArrowheads="1"/>
          </p:cNvSpPr>
          <p:nvPr/>
        </p:nvSpPr>
        <p:spPr bwMode="auto">
          <a:xfrm>
            <a:off x="3352800" y="1143000"/>
            <a:ext cx="455613" cy="457200"/>
          </a:xfrm>
          <a:prstGeom prst="rect">
            <a:avLst/>
          </a:prstGeom>
          <a:noFill/>
          <a:ln w="9525">
            <a:noFill/>
            <a:miter lim="800000"/>
            <a:headEnd/>
            <a:tailEnd/>
          </a:ln>
        </p:spPr>
        <p:txBody>
          <a:bodyPr wrap="none">
            <a:spAutoFit/>
          </a:bodyPr>
          <a:lstStyle/>
          <a:p>
            <a:r>
              <a:rPr lang="en-US" b="1">
                <a:solidFill>
                  <a:srgbClr val="009999"/>
                </a:solidFill>
                <a:sym typeface="Wingdings 3" pitchFamily="18" charset="2"/>
              </a:rPr>
              <a:t></a:t>
            </a:r>
          </a:p>
        </p:txBody>
      </p:sp>
      <p:sp>
        <p:nvSpPr>
          <p:cNvPr id="251931" name="Rectangle 27"/>
          <p:cNvSpPr>
            <a:spLocks noChangeArrowheads="1"/>
          </p:cNvSpPr>
          <p:nvPr/>
        </p:nvSpPr>
        <p:spPr bwMode="auto">
          <a:xfrm>
            <a:off x="4114800" y="1219200"/>
            <a:ext cx="455613" cy="457200"/>
          </a:xfrm>
          <a:prstGeom prst="rect">
            <a:avLst/>
          </a:prstGeom>
          <a:noFill/>
          <a:ln w="9525">
            <a:noFill/>
            <a:miter lim="800000"/>
            <a:headEnd/>
            <a:tailEnd/>
          </a:ln>
        </p:spPr>
        <p:txBody>
          <a:bodyPr wrap="none">
            <a:spAutoFit/>
          </a:bodyPr>
          <a:lstStyle/>
          <a:p>
            <a:r>
              <a:rPr lang="en-US" b="1">
                <a:solidFill>
                  <a:srgbClr val="009999"/>
                </a:solidFill>
                <a:sym typeface="Wingdings 3" pitchFamily="18" charset="2"/>
              </a:rPr>
              <a:t></a:t>
            </a:r>
          </a:p>
        </p:txBody>
      </p:sp>
      <p:sp>
        <p:nvSpPr>
          <p:cNvPr id="251932" name="Rectangle 28"/>
          <p:cNvSpPr>
            <a:spLocks noChangeArrowheads="1"/>
          </p:cNvSpPr>
          <p:nvPr/>
        </p:nvSpPr>
        <p:spPr bwMode="auto">
          <a:xfrm>
            <a:off x="5334000" y="914400"/>
            <a:ext cx="455613" cy="457200"/>
          </a:xfrm>
          <a:prstGeom prst="rect">
            <a:avLst/>
          </a:prstGeom>
          <a:noFill/>
          <a:ln w="9525">
            <a:noFill/>
            <a:miter lim="800000"/>
            <a:headEnd/>
            <a:tailEnd/>
          </a:ln>
        </p:spPr>
        <p:txBody>
          <a:bodyPr wrap="none">
            <a:spAutoFit/>
          </a:bodyPr>
          <a:lstStyle/>
          <a:p>
            <a:r>
              <a:rPr lang="en-US" b="1">
                <a:solidFill>
                  <a:srgbClr val="009999"/>
                </a:solidFill>
                <a:sym typeface="Wingdings 3" pitchFamily="18" charset="2"/>
              </a:rPr>
              <a:t></a:t>
            </a:r>
          </a:p>
        </p:txBody>
      </p:sp>
      <p:pic>
        <p:nvPicPr>
          <p:cNvPr id="37904" name="Picture 10" descr="synechococcus neuse"/>
          <p:cNvPicPr>
            <a:picLocks noChangeAspect="1" noChangeArrowheads="1"/>
          </p:cNvPicPr>
          <p:nvPr/>
        </p:nvPicPr>
        <p:blipFill>
          <a:blip r:embed="rId6" cstate="print"/>
          <a:srcRect/>
          <a:stretch>
            <a:fillRect/>
          </a:stretch>
        </p:blipFill>
        <p:spPr bwMode="auto">
          <a:xfrm>
            <a:off x="6858000" y="3771900"/>
            <a:ext cx="2057400" cy="1409700"/>
          </a:xfrm>
          <a:prstGeom prst="rect">
            <a:avLst/>
          </a:prstGeom>
          <a:noFill/>
          <a:ln w="9525">
            <a:noFill/>
            <a:miter lim="800000"/>
            <a:headEnd/>
            <a:tailEnd/>
          </a:ln>
        </p:spPr>
      </p:pic>
      <p:sp>
        <p:nvSpPr>
          <p:cNvPr id="240653" name="Text Box 13"/>
          <p:cNvSpPr txBox="1">
            <a:spLocks noChangeArrowheads="1"/>
          </p:cNvSpPr>
          <p:nvPr/>
        </p:nvSpPr>
        <p:spPr bwMode="auto">
          <a:xfrm>
            <a:off x="6718300" y="5334000"/>
            <a:ext cx="2349500" cy="862013"/>
          </a:xfrm>
          <a:prstGeom prst="rect">
            <a:avLst/>
          </a:prstGeom>
          <a:noFill/>
          <a:ln w="9525">
            <a:solidFill>
              <a:srgbClr val="FF0000"/>
            </a:solid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1600" b="1" dirty="0" err="1" smtClean="0">
                <a:effectLst>
                  <a:outerShdw blurRad="38100" dist="38100" dir="2700000" algn="tl">
                    <a:srgbClr val="C0C0C0"/>
                  </a:outerShdw>
                </a:effectLst>
                <a:latin typeface="Comic Sans MS" pitchFamily="66" charset="0"/>
              </a:rPr>
              <a:t>Cyanos</a:t>
            </a:r>
            <a:r>
              <a:rPr lang="en-US" sz="1600" b="1" dirty="0" smtClean="0">
                <a:effectLst>
                  <a:outerShdw blurRad="38100" dist="38100" dir="2700000" algn="tl">
                    <a:srgbClr val="C0C0C0"/>
                  </a:outerShdw>
                </a:effectLst>
                <a:latin typeface="Comic Sans MS" pitchFamily="66" charset="0"/>
              </a:rPr>
              <a:t> like it hot &amp; slow  </a:t>
            </a:r>
            <a:r>
              <a:rPr lang="en-US" sz="1600" b="1" dirty="0">
                <a:solidFill>
                  <a:srgbClr val="009999"/>
                </a:solidFill>
                <a:sym typeface="Wingdings 3" pitchFamily="18" charset="2"/>
              </a:rPr>
              <a:t></a:t>
            </a:r>
          </a:p>
          <a:p>
            <a:pPr eaLnBrk="1" hangingPunct="1">
              <a:defRPr/>
            </a:pPr>
            <a:endParaRPr lang="en-US" sz="1800" b="1" dirty="0"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1926"/>
                                        </p:tgtEl>
                                        <p:attrNameLst>
                                          <p:attrName>style.visibility</p:attrName>
                                        </p:attrNameLst>
                                      </p:cBhvr>
                                      <p:to>
                                        <p:strVal val="visible"/>
                                      </p:to>
                                    </p:set>
                                    <p:anim calcmode="lin" valueType="num">
                                      <p:cBhvr additive="base">
                                        <p:cTn id="7" dur="2000" fill="hold"/>
                                        <p:tgtEl>
                                          <p:spTgt spid="251926"/>
                                        </p:tgtEl>
                                        <p:attrNameLst>
                                          <p:attrName>ppt_x</p:attrName>
                                        </p:attrNameLst>
                                      </p:cBhvr>
                                      <p:tavLst>
                                        <p:tav tm="0">
                                          <p:val>
                                            <p:strVal val="#ppt_x"/>
                                          </p:val>
                                        </p:tav>
                                        <p:tav tm="100000">
                                          <p:val>
                                            <p:strVal val="#ppt_x"/>
                                          </p:val>
                                        </p:tav>
                                      </p:tavLst>
                                    </p:anim>
                                    <p:anim calcmode="lin" valueType="num">
                                      <p:cBhvr additive="base">
                                        <p:cTn id="8" dur="2000" fill="hold"/>
                                        <p:tgtEl>
                                          <p:spTgt spid="2519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1928"/>
                                        </p:tgtEl>
                                        <p:attrNameLst>
                                          <p:attrName>style.visibility</p:attrName>
                                        </p:attrNameLst>
                                      </p:cBhvr>
                                      <p:to>
                                        <p:strVal val="visible"/>
                                      </p:to>
                                    </p:set>
                                    <p:anim calcmode="lin" valueType="num">
                                      <p:cBhvr additive="base">
                                        <p:cTn id="11" dur="2000" fill="hold"/>
                                        <p:tgtEl>
                                          <p:spTgt spid="251928"/>
                                        </p:tgtEl>
                                        <p:attrNameLst>
                                          <p:attrName>ppt_x</p:attrName>
                                        </p:attrNameLst>
                                      </p:cBhvr>
                                      <p:tavLst>
                                        <p:tav tm="0">
                                          <p:val>
                                            <p:strVal val="#ppt_x"/>
                                          </p:val>
                                        </p:tav>
                                        <p:tav tm="100000">
                                          <p:val>
                                            <p:strVal val="#ppt_x"/>
                                          </p:val>
                                        </p:tav>
                                      </p:tavLst>
                                    </p:anim>
                                    <p:anim calcmode="lin" valueType="num">
                                      <p:cBhvr additive="base">
                                        <p:cTn id="12" dur="2000" fill="hold"/>
                                        <p:tgtEl>
                                          <p:spTgt spid="25192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1929"/>
                                        </p:tgtEl>
                                        <p:attrNameLst>
                                          <p:attrName>style.visibility</p:attrName>
                                        </p:attrNameLst>
                                      </p:cBhvr>
                                      <p:to>
                                        <p:strVal val="visible"/>
                                      </p:to>
                                    </p:set>
                                    <p:anim calcmode="lin" valueType="num">
                                      <p:cBhvr additive="base">
                                        <p:cTn id="17" dur="2000" fill="hold"/>
                                        <p:tgtEl>
                                          <p:spTgt spid="251929"/>
                                        </p:tgtEl>
                                        <p:attrNameLst>
                                          <p:attrName>ppt_x</p:attrName>
                                        </p:attrNameLst>
                                      </p:cBhvr>
                                      <p:tavLst>
                                        <p:tav tm="0">
                                          <p:val>
                                            <p:strVal val="#ppt_x"/>
                                          </p:val>
                                        </p:tav>
                                        <p:tav tm="100000">
                                          <p:val>
                                            <p:strVal val="#ppt_x"/>
                                          </p:val>
                                        </p:tav>
                                      </p:tavLst>
                                    </p:anim>
                                    <p:anim calcmode="lin" valueType="num">
                                      <p:cBhvr additive="base">
                                        <p:cTn id="18" dur="2000" fill="hold"/>
                                        <p:tgtEl>
                                          <p:spTgt spid="25192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1930"/>
                                        </p:tgtEl>
                                        <p:attrNameLst>
                                          <p:attrName>style.visibility</p:attrName>
                                        </p:attrNameLst>
                                      </p:cBhvr>
                                      <p:to>
                                        <p:strVal val="visible"/>
                                      </p:to>
                                    </p:set>
                                    <p:anim calcmode="lin" valueType="num">
                                      <p:cBhvr additive="base">
                                        <p:cTn id="21" dur="2000" fill="hold"/>
                                        <p:tgtEl>
                                          <p:spTgt spid="251930"/>
                                        </p:tgtEl>
                                        <p:attrNameLst>
                                          <p:attrName>ppt_x</p:attrName>
                                        </p:attrNameLst>
                                      </p:cBhvr>
                                      <p:tavLst>
                                        <p:tav tm="0">
                                          <p:val>
                                            <p:strVal val="#ppt_x"/>
                                          </p:val>
                                        </p:tav>
                                        <p:tav tm="100000">
                                          <p:val>
                                            <p:strVal val="#ppt_x"/>
                                          </p:val>
                                        </p:tav>
                                      </p:tavLst>
                                    </p:anim>
                                    <p:anim calcmode="lin" valueType="num">
                                      <p:cBhvr additive="base">
                                        <p:cTn id="22" dur="2000" fill="hold"/>
                                        <p:tgtEl>
                                          <p:spTgt spid="25193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1931"/>
                                        </p:tgtEl>
                                        <p:attrNameLst>
                                          <p:attrName>style.visibility</p:attrName>
                                        </p:attrNameLst>
                                      </p:cBhvr>
                                      <p:to>
                                        <p:strVal val="visible"/>
                                      </p:to>
                                    </p:set>
                                    <p:anim calcmode="lin" valueType="num">
                                      <p:cBhvr additive="base">
                                        <p:cTn id="25" dur="2000" fill="hold"/>
                                        <p:tgtEl>
                                          <p:spTgt spid="251931"/>
                                        </p:tgtEl>
                                        <p:attrNameLst>
                                          <p:attrName>ppt_x</p:attrName>
                                        </p:attrNameLst>
                                      </p:cBhvr>
                                      <p:tavLst>
                                        <p:tav tm="0">
                                          <p:val>
                                            <p:strVal val="#ppt_x"/>
                                          </p:val>
                                        </p:tav>
                                        <p:tav tm="100000">
                                          <p:val>
                                            <p:strVal val="#ppt_x"/>
                                          </p:val>
                                        </p:tav>
                                      </p:tavLst>
                                    </p:anim>
                                    <p:anim calcmode="lin" valueType="num">
                                      <p:cBhvr additive="base">
                                        <p:cTn id="26" dur="2000" fill="hold"/>
                                        <p:tgtEl>
                                          <p:spTgt spid="25193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1932"/>
                                        </p:tgtEl>
                                        <p:attrNameLst>
                                          <p:attrName>style.visibility</p:attrName>
                                        </p:attrNameLst>
                                      </p:cBhvr>
                                      <p:to>
                                        <p:strVal val="visible"/>
                                      </p:to>
                                    </p:set>
                                    <p:anim calcmode="lin" valueType="num">
                                      <p:cBhvr additive="base">
                                        <p:cTn id="29" dur="2000" fill="hold"/>
                                        <p:tgtEl>
                                          <p:spTgt spid="251932"/>
                                        </p:tgtEl>
                                        <p:attrNameLst>
                                          <p:attrName>ppt_x</p:attrName>
                                        </p:attrNameLst>
                                      </p:cBhvr>
                                      <p:tavLst>
                                        <p:tav tm="0">
                                          <p:val>
                                            <p:strVal val="#ppt_x"/>
                                          </p:val>
                                        </p:tav>
                                        <p:tav tm="100000">
                                          <p:val>
                                            <p:strVal val="#ppt_x"/>
                                          </p:val>
                                        </p:tav>
                                      </p:tavLst>
                                    </p:anim>
                                    <p:anim calcmode="lin" valueType="num">
                                      <p:cBhvr additive="base">
                                        <p:cTn id="30" dur="2000" fill="hold"/>
                                        <p:tgtEl>
                                          <p:spTgt spid="2519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26" grpId="0"/>
      <p:bldP spid="251928" grpId="0"/>
      <p:bldP spid="251929" grpId="0"/>
      <p:bldP spid="251930" grpId="0"/>
      <p:bldP spid="251931" grpId="0"/>
      <p:bldP spid="2519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as26apr1995"/>
          <p:cNvPicPr>
            <a:picLocks noChangeAspect="1" noChangeArrowheads="1"/>
          </p:cNvPicPr>
          <p:nvPr/>
        </p:nvPicPr>
        <p:blipFill>
          <a:blip r:embed="rId2" cstate="print"/>
          <a:srcRect/>
          <a:stretch>
            <a:fillRect/>
          </a:stretch>
        </p:blipFill>
        <p:spPr bwMode="auto">
          <a:xfrm>
            <a:off x="914400" y="1219200"/>
            <a:ext cx="3748088" cy="4800600"/>
          </a:xfrm>
          <a:prstGeom prst="rect">
            <a:avLst/>
          </a:prstGeom>
          <a:noFill/>
          <a:ln w="9525">
            <a:noFill/>
            <a:miter lim="800000"/>
            <a:headEnd/>
            <a:tailEnd/>
          </a:ln>
        </p:spPr>
      </p:pic>
      <p:pic>
        <p:nvPicPr>
          <p:cNvPr id="38915" name="Picture 3" descr="sas18apr1996"/>
          <p:cNvPicPr>
            <a:picLocks noChangeAspect="1" noChangeArrowheads="1"/>
          </p:cNvPicPr>
          <p:nvPr/>
        </p:nvPicPr>
        <p:blipFill>
          <a:blip r:embed="rId3" cstate="print"/>
          <a:srcRect/>
          <a:stretch>
            <a:fillRect/>
          </a:stretch>
        </p:blipFill>
        <p:spPr bwMode="auto">
          <a:xfrm>
            <a:off x="4816475" y="1219200"/>
            <a:ext cx="3722688" cy="4724400"/>
          </a:xfrm>
          <a:prstGeom prst="rect">
            <a:avLst/>
          </a:prstGeom>
          <a:noFill/>
          <a:ln w="9525">
            <a:noFill/>
            <a:miter lim="800000"/>
            <a:headEnd/>
            <a:tailEnd/>
          </a:ln>
        </p:spPr>
      </p:pic>
      <p:sp>
        <p:nvSpPr>
          <p:cNvPr id="23556" name="Text Box 4"/>
          <p:cNvSpPr txBox="1">
            <a:spLocks noChangeArrowheads="1"/>
          </p:cNvSpPr>
          <p:nvPr/>
        </p:nvSpPr>
        <p:spPr bwMode="auto">
          <a:xfrm>
            <a:off x="1200150" y="6096000"/>
            <a:ext cx="27622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mtClean="0">
                <a:latin typeface="Helvetica" charset="0"/>
              </a:rPr>
              <a:t>spring </a:t>
            </a:r>
            <a:r>
              <a:rPr lang="ja-JP" altLang="en-US" smtClean="0">
                <a:latin typeface="Helvetica" charset="0"/>
              </a:rPr>
              <a:t>’</a:t>
            </a:r>
            <a:r>
              <a:rPr lang="en-US" altLang="ja-JP" smtClean="0">
                <a:latin typeface="Helvetica" charset="0"/>
              </a:rPr>
              <a:t>95, low flow</a:t>
            </a:r>
            <a:endParaRPr lang="en-US" smtClean="0">
              <a:latin typeface="Helvetica" charset="0"/>
            </a:endParaRPr>
          </a:p>
        </p:txBody>
      </p:sp>
      <p:sp>
        <p:nvSpPr>
          <p:cNvPr id="23557" name="Text Box 5"/>
          <p:cNvSpPr txBox="1">
            <a:spLocks noChangeArrowheads="1"/>
          </p:cNvSpPr>
          <p:nvPr/>
        </p:nvSpPr>
        <p:spPr bwMode="auto">
          <a:xfrm>
            <a:off x="5272088" y="6018213"/>
            <a:ext cx="28813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mtClean="0">
                <a:latin typeface="Helvetica" charset="0"/>
              </a:rPr>
              <a:t>spring </a:t>
            </a:r>
            <a:r>
              <a:rPr lang="ja-JP" altLang="en-US" smtClean="0">
                <a:latin typeface="Helvetica" charset="0"/>
              </a:rPr>
              <a:t>’</a:t>
            </a:r>
            <a:r>
              <a:rPr lang="en-US" altLang="ja-JP" smtClean="0">
                <a:latin typeface="Helvetica" charset="0"/>
              </a:rPr>
              <a:t>96, high flow</a:t>
            </a:r>
            <a:endParaRPr lang="en-US" smtClean="0">
              <a:latin typeface="Helvetica" charset="0"/>
            </a:endParaRPr>
          </a:p>
        </p:txBody>
      </p:sp>
      <p:sp>
        <p:nvSpPr>
          <p:cNvPr id="34822" name="Text Box 6"/>
          <p:cNvSpPr txBox="1">
            <a:spLocks noChangeArrowheads="1"/>
          </p:cNvSpPr>
          <p:nvPr/>
        </p:nvSpPr>
        <p:spPr bwMode="auto">
          <a:xfrm>
            <a:off x="762000" y="76200"/>
            <a:ext cx="7926388" cy="11874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smtClean="0">
                <a:effectLst>
                  <a:outerShdw blurRad="38100" dist="38100" dir="2700000" algn="tl">
                    <a:srgbClr val="C0C0C0"/>
                  </a:outerShdw>
                </a:effectLst>
                <a:latin typeface="Helvetica" charset="0"/>
              </a:rPr>
              <a:t>Chesapeake Bay:  Remotely sensed </a:t>
            </a:r>
            <a:r>
              <a:rPr lang="en-US" smtClean="0">
                <a:solidFill>
                  <a:srgbClr val="009900"/>
                </a:solidFill>
                <a:effectLst>
                  <a:outerShdw blurRad="38100" dist="38100" dir="2700000" algn="tl">
                    <a:srgbClr val="C0C0C0"/>
                  </a:outerShdw>
                </a:effectLst>
                <a:latin typeface="Helvetica" charset="0"/>
              </a:rPr>
              <a:t>chl-a</a:t>
            </a:r>
            <a:r>
              <a:rPr lang="en-US" smtClean="0">
                <a:effectLst>
                  <a:outerShdw blurRad="38100" dist="38100" dir="2700000" algn="tl">
                    <a:srgbClr val="C0C0C0"/>
                  </a:outerShdw>
                </a:effectLst>
                <a:latin typeface="Helvetica" charset="0"/>
              </a:rPr>
              <a:t> from </a:t>
            </a:r>
          </a:p>
          <a:p>
            <a:pPr algn="ctr" eaLnBrk="1" hangingPunct="1">
              <a:defRPr/>
            </a:pPr>
            <a:r>
              <a:rPr lang="en-US" smtClean="0">
                <a:effectLst>
                  <a:outerShdw blurRad="38100" dist="38100" dir="2700000" algn="tl">
                    <a:srgbClr val="C0C0C0"/>
                  </a:outerShdw>
                </a:effectLst>
                <a:latin typeface="Helvetica" charset="0"/>
              </a:rPr>
              <a:t>SeaWiFS Aircraft Simulator  (SAS II) during low flow (</a:t>
            </a:r>
            <a:r>
              <a:rPr lang="ja-JP" altLang="en-US" smtClean="0">
                <a:effectLst>
                  <a:outerShdw blurRad="38100" dist="38100" dir="2700000" algn="tl">
                    <a:srgbClr val="C0C0C0"/>
                  </a:outerShdw>
                </a:effectLst>
                <a:latin typeface="Helvetica" charset="0"/>
              </a:rPr>
              <a:t>’</a:t>
            </a:r>
            <a:r>
              <a:rPr lang="en-US" altLang="ja-JP" smtClean="0">
                <a:effectLst>
                  <a:outerShdw blurRad="38100" dist="38100" dir="2700000" algn="tl">
                    <a:srgbClr val="C0C0C0"/>
                  </a:outerShdw>
                </a:effectLst>
                <a:latin typeface="Helvetica" charset="0"/>
              </a:rPr>
              <a:t>95)</a:t>
            </a:r>
          </a:p>
          <a:p>
            <a:pPr algn="ctr" eaLnBrk="1" hangingPunct="1">
              <a:defRPr/>
            </a:pPr>
            <a:r>
              <a:rPr lang="en-US" smtClean="0">
                <a:effectLst>
                  <a:outerShdw blurRad="38100" dist="38100" dir="2700000" algn="tl">
                    <a:srgbClr val="C0C0C0"/>
                  </a:outerShdw>
                </a:effectLst>
                <a:latin typeface="Helvetica" charset="0"/>
              </a:rPr>
              <a:t> and high flow (</a:t>
            </a:r>
            <a:r>
              <a:rPr lang="ja-JP" altLang="en-US" smtClean="0">
                <a:effectLst>
                  <a:outerShdw blurRad="38100" dist="38100" dir="2700000" algn="tl">
                    <a:srgbClr val="C0C0C0"/>
                  </a:outerShdw>
                </a:effectLst>
                <a:latin typeface="Helvetica" charset="0"/>
              </a:rPr>
              <a:t>’</a:t>
            </a:r>
            <a:r>
              <a:rPr lang="en-US" altLang="ja-JP" smtClean="0">
                <a:effectLst>
                  <a:outerShdw blurRad="38100" dist="38100" dir="2700000" algn="tl">
                    <a:srgbClr val="C0C0C0"/>
                  </a:outerShdw>
                </a:effectLst>
                <a:latin typeface="Helvetica" charset="0"/>
              </a:rPr>
              <a:t>96) years</a:t>
            </a:r>
            <a:endParaRPr lang="en-US" smtClean="0">
              <a:effectLst>
                <a:outerShdw blurRad="38100" dist="38100" dir="2700000" algn="tl">
                  <a:srgbClr val="C0C0C0"/>
                </a:outerShdw>
              </a:effectLst>
              <a:latin typeface="Helvetica" charset="0"/>
            </a:endParaRPr>
          </a:p>
        </p:txBody>
      </p:sp>
      <p:sp>
        <p:nvSpPr>
          <p:cNvPr id="23559" name="Text Box 7"/>
          <p:cNvSpPr txBox="1">
            <a:spLocks noChangeArrowheads="1"/>
          </p:cNvSpPr>
          <p:nvPr/>
        </p:nvSpPr>
        <p:spPr bwMode="auto">
          <a:xfrm>
            <a:off x="6248400" y="6491288"/>
            <a:ext cx="27749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800" smtClean="0">
                <a:latin typeface="Arial" charset="0"/>
              </a:rPr>
              <a:t>Courtesy L. Harding et al.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2336800" y="237966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Times New Roman" charset="0"/>
              <a:ea typeface="MS PGothic" charset="0"/>
              <a:cs typeface="MS PGothic" charset="0"/>
            </a:endParaRPr>
          </a:p>
        </p:txBody>
      </p:sp>
      <p:pic>
        <p:nvPicPr>
          <p:cNvPr id="39939" name="Picture 3"/>
          <p:cNvPicPr>
            <a:picLocks noChangeAspect="1" noChangeArrowheads="1"/>
          </p:cNvPicPr>
          <p:nvPr/>
        </p:nvPicPr>
        <p:blipFill>
          <a:blip r:embed="rId2" cstate="print"/>
          <a:srcRect/>
          <a:stretch>
            <a:fillRect/>
          </a:stretch>
        </p:blipFill>
        <p:spPr bwMode="auto">
          <a:xfrm>
            <a:off x="1676400" y="1739900"/>
            <a:ext cx="6705600" cy="5118100"/>
          </a:xfrm>
          <a:prstGeom prst="rect">
            <a:avLst/>
          </a:prstGeom>
          <a:noFill/>
          <a:ln w="9525">
            <a:noFill/>
            <a:miter lim="800000"/>
            <a:headEnd/>
            <a:tailEnd/>
          </a:ln>
        </p:spPr>
      </p:pic>
      <p:sp>
        <p:nvSpPr>
          <p:cNvPr id="41988" name="Rectangle 4"/>
          <p:cNvSpPr>
            <a:spLocks noChangeArrowheads="1"/>
          </p:cNvSpPr>
          <p:nvPr/>
        </p:nvSpPr>
        <p:spPr bwMode="auto">
          <a:xfrm>
            <a:off x="1524000" y="304800"/>
            <a:ext cx="65532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3200">
                <a:latin typeface="Helvetica" charset="0"/>
              </a:rPr>
              <a:t>Chesapeake Bay CHEMTAX –</a:t>
            </a:r>
          </a:p>
          <a:p>
            <a:pPr algn="ctr">
              <a:defRPr/>
            </a:pPr>
            <a:r>
              <a:rPr lang="en-US" sz="3200">
                <a:latin typeface="Helvetica" charset="0"/>
              </a:rPr>
              <a:t>contrasting flow years</a:t>
            </a:r>
          </a:p>
        </p:txBody>
      </p:sp>
      <p:sp>
        <p:nvSpPr>
          <p:cNvPr id="41989" name="Text Box 5"/>
          <p:cNvSpPr txBox="1">
            <a:spLocks noChangeArrowheads="1"/>
          </p:cNvSpPr>
          <p:nvPr/>
        </p:nvSpPr>
        <p:spPr bwMode="auto">
          <a:xfrm>
            <a:off x="6705600" y="6400800"/>
            <a:ext cx="2133600" cy="369888"/>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1800" smtClean="0">
                <a:latin typeface="Arial" charset="0"/>
              </a:rPr>
              <a:t>Harding et al. 2009</a:t>
            </a:r>
          </a:p>
        </p:txBody>
      </p:sp>
      <p:sp>
        <p:nvSpPr>
          <p:cNvPr id="106502" name="Rectangle 6"/>
          <p:cNvSpPr>
            <a:spLocks noChangeArrowheads="1"/>
          </p:cNvSpPr>
          <p:nvPr/>
        </p:nvSpPr>
        <p:spPr bwMode="auto">
          <a:xfrm>
            <a:off x="3587750" y="6415088"/>
            <a:ext cx="12890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defRPr/>
            </a:pPr>
            <a:r>
              <a:rPr lang="en-US" sz="1800">
                <a:solidFill>
                  <a:srgbClr val="FF0000"/>
                </a:solidFill>
                <a:effectLst>
                  <a:outerShdw blurRad="38100" dist="38100" dir="2700000" algn="tl">
                    <a:srgbClr val="C0C0C0"/>
                  </a:outerShdw>
                </a:effectLst>
                <a:latin typeface="Arial" pitchFamily="34" charset="0"/>
              </a:rPr>
              <a:t>Diatoms </a:t>
            </a:r>
            <a:r>
              <a:rPr lang="en-US" sz="1800">
                <a:solidFill>
                  <a:srgbClr val="FF0000"/>
                </a:solidFill>
                <a:effectLst>
                  <a:outerShdw blurRad="38100" dist="38100" dir="2700000" algn="tl">
                    <a:srgbClr val="C0C0C0"/>
                  </a:outerShdw>
                </a:effectLst>
                <a:latin typeface="Arial" pitchFamily="34" charset="0"/>
                <a:sym typeface="Wingdings 3" pitchFamily="18" charset="2"/>
              </a:rPr>
              <a:t></a:t>
            </a:r>
          </a:p>
        </p:txBody>
      </p:sp>
      <p:sp>
        <p:nvSpPr>
          <p:cNvPr id="106503" name="Rectangle 7"/>
          <p:cNvSpPr>
            <a:spLocks noChangeArrowheads="1"/>
          </p:cNvSpPr>
          <p:nvPr/>
        </p:nvSpPr>
        <p:spPr bwMode="auto">
          <a:xfrm>
            <a:off x="3727450" y="3886200"/>
            <a:ext cx="12255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defRPr/>
            </a:pPr>
            <a:r>
              <a:rPr lang="en-US" sz="1800">
                <a:solidFill>
                  <a:srgbClr val="FF0000"/>
                </a:solidFill>
                <a:effectLst>
                  <a:outerShdw blurRad="38100" dist="38100" dir="2700000" algn="tl">
                    <a:srgbClr val="C0C0C0"/>
                  </a:outerShdw>
                </a:effectLst>
                <a:latin typeface="Arial" pitchFamily="34" charset="0"/>
              </a:rPr>
              <a:t>Cyanos </a:t>
            </a:r>
            <a:r>
              <a:rPr lang="en-US" sz="1800">
                <a:solidFill>
                  <a:srgbClr val="FF0000"/>
                </a:solidFill>
                <a:effectLst>
                  <a:outerShdw blurRad="38100" dist="38100" dir="2700000" algn="tl">
                    <a:srgbClr val="C0C0C0"/>
                  </a:outerShdw>
                </a:effectLst>
                <a:latin typeface="Arial" pitchFamily="34" charset="0"/>
                <a:sym typeface="Wingdings 3" pitchFamily="18" charset="2"/>
              </a:rPr>
              <a:t></a:t>
            </a:r>
          </a:p>
        </p:txBody>
      </p:sp>
      <p:sp>
        <p:nvSpPr>
          <p:cNvPr id="106504" name="Text Box 8"/>
          <p:cNvSpPr txBox="1">
            <a:spLocks noChangeArrowheads="1"/>
          </p:cNvSpPr>
          <p:nvPr/>
        </p:nvSpPr>
        <p:spPr bwMode="auto">
          <a:xfrm>
            <a:off x="822325" y="2743200"/>
            <a:ext cx="7207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mtClean="0">
                <a:solidFill>
                  <a:srgbClr val="FF0000"/>
                </a:solidFill>
                <a:effectLst>
                  <a:outerShdw blurRad="38100" dist="38100" dir="2700000" algn="tl">
                    <a:srgbClr val="C0C0C0"/>
                  </a:outerShdw>
                </a:effectLst>
                <a:latin typeface="Comic Sans MS" pitchFamily="66" charset="0"/>
              </a:rPr>
              <a:t>Low</a:t>
            </a:r>
          </a:p>
        </p:txBody>
      </p:sp>
      <p:sp>
        <p:nvSpPr>
          <p:cNvPr id="106505" name="Text Box 9"/>
          <p:cNvSpPr txBox="1">
            <a:spLocks noChangeArrowheads="1"/>
          </p:cNvSpPr>
          <p:nvPr/>
        </p:nvSpPr>
        <p:spPr bwMode="auto">
          <a:xfrm>
            <a:off x="838200" y="4800600"/>
            <a:ext cx="8413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mtClean="0">
                <a:solidFill>
                  <a:srgbClr val="FF0000"/>
                </a:solidFill>
                <a:effectLst>
                  <a:outerShdw blurRad="38100" dist="38100" dir="2700000" algn="tl">
                    <a:srgbClr val="C0C0C0"/>
                  </a:outerShdw>
                </a:effectLst>
                <a:latin typeface="Comic Sans MS" pitchFamily="66" charset="0"/>
              </a:rPr>
              <a:t>High</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2" descr="karlotoxin31"/>
          <p:cNvPicPr>
            <a:picLocks noChangeAspect="1" noChangeArrowheads="1"/>
          </p:cNvPicPr>
          <p:nvPr/>
        </p:nvPicPr>
        <p:blipFill>
          <a:blip r:embed="rId2" cstate="print"/>
          <a:srcRect/>
          <a:stretch>
            <a:fillRect/>
          </a:stretch>
        </p:blipFill>
        <p:spPr bwMode="auto">
          <a:xfrm>
            <a:off x="1295400" y="4038600"/>
            <a:ext cx="4876800" cy="2743200"/>
          </a:xfrm>
          <a:prstGeom prst="rect">
            <a:avLst/>
          </a:prstGeom>
          <a:noFill/>
          <a:ln w="9525">
            <a:noFill/>
            <a:miter lim="800000"/>
            <a:headEnd/>
            <a:tailEnd/>
          </a:ln>
        </p:spPr>
      </p:pic>
      <p:pic>
        <p:nvPicPr>
          <p:cNvPr id="40963" name="Picture 3" descr="karlidinium bloom"/>
          <p:cNvPicPr>
            <a:picLocks noChangeAspect="1" noChangeArrowheads="1"/>
          </p:cNvPicPr>
          <p:nvPr/>
        </p:nvPicPr>
        <p:blipFill>
          <a:blip r:embed="rId3" cstate="print"/>
          <a:srcRect/>
          <a:stretch>
            <a:fillRect/>
          </a:stretch>
        </p:blipFill>
        <p:spPr bwMode="auto">
          <a:xfrm>
            <a:off x="152400" y="533400"/>
            <a:ext cx="1092200" cy="1485900"/>
          </a:xfrm>
          <a:prstGeom prst="rect">
            <a:avLst/>
          </a:prstGeom>
          <a:noFill/>
          <a:ln w="9525">
            <a:noFill/>
            <a:miter lim="800000"/>
            <a:headEnd/>
            <a:tailEnd/>
          </a:ln>
        </p:spPr>
      </p:pic>
      <p:pic>
        <p:nvPicPr>
          <p:cNvPr id="40964" name="Picture 4" descr="Karlodinium-micrum-2"/>
          <p:cNvPicPr>
            <a:picLocks noChangeAspect="1" noChangeArrowheads="1"/>
          </p:cNvPicPr>
          <p:nvPr/>
        </p:nvPicPr>
        <p:blipFill>
          <a:blip r:embed="rId4" cstate="print"/>
          <a:srcRect/>
          <a:stretch>
            <a:fillRect/>
          </a:stretch>
        </p:blipFill>
        <p:spPr bwMode="auto">
          <a:xfrm>
            <a:off x="152400" y="2057400"/>
            <a:ext cx="1106488" cy="1219200"/>
          </a:xfrm>
          <a:prstGeom prst="rect">
            <a:avLst/>
          </a:prstGeom>
          <a:noFill/>
          <a:ln w="9525">
            <a:noFill/>
            <a:miter lim="800000"/>
            <a:headEnd/>
            <a:tailEnd/>
          </a:ln>
        </p:spPr>
      </p:pic>
      <p:sp>
        <p:nvSpPr>
          <p:cNvPr id="194565" name="Text Box 5"/>
          <p:cNvSpPr txBox="1">
            <a:spLocks noChangeArrowheads="1"/>
          </p:cNvSpPr>
          <p:nvPr/>
        </p:nvSpPr>
        <p:spPr bwMode="auto">
          <a:xfrm>
            <a:off x="-76200" y="-47625"/>
            <a:ext cx="9372600" cy="58102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sz="1600" b="1" smtClean="0">
                <a:effectLst>
                  <a:outerShdw blurRad="38100" dist="38100" dir="2700000" algn="tl">
                    <a:srgbClr val="C0C0C0"/>
                  </a:outerShdw>
                </a:effectLst>
              </a:rPr>
              <a:t> A toxic dinoflagellate (</a:t>
            </a:r>
            <a:r>
              <a:rPr lang="en-US" sz="1600" b="1" i="1" smtClean="0">
                <a:effectLst>
                  <a:outerShdw blurRad="38100" dist="38100" dir="2700000" algn="tl">
                    <a:srgbClr val="C0C0C0"/>
                  </a:outerShdw>
                </a:effectLst>
              </a:rPr>
              <a:t>Karlodinium) </a:t>
            </a:r>
            <a:r>
              <a:rPr lang="en-US" sz="1600" b="1" smtClean="0">
                <a:effectLst>
                  <a:outerShdw blurRad="38100" dist="38100" dir="2700000" algn="tl">
                    <a:srgbClr val="C0C0C0"/>
                  </a:outerShdw>
                </a:effectLst>
              </a:rPr>
              <a:t>bloom following nutrient-enriched runoff from Tropical Storm Ernesto, Oct. 2006</a:t>
            </a:r>
          </a:p>
        </p:txBody>
      </p:sp>
      <p:pic>
        <p:nvPicPr>
          <p:cNvPr id="40966" name="Picture 6" descr="oct19contour"/>
          <p:cNvPicPr>
            <a:picLocks noChangeAspect="1" noChangeArrowheads="1"/>
          </p:cNvPicPr>
          <p:nvPr/>
        </p:nvPicPr>
        <p:blipFill>
          <a:blip r:embed="rId5" cstate="print"/>
          <a:srcRect/>
          <a:stretch>
            <a:fillRect/>
          </a:stretch>
        </p:blipFill>
        <p:spPr bwMode="auto">
          <a:xfrm>
            <a:off x="1371600" y="533400"/>
            <a:ext cx="4876800" cy="3430588"/>
          </a:xfrm>
          <a:prstGeom prst="rect">
            <a:avLst/>
          </a:prstGeom>
          <a:noFill/>
          <a:ln w="9525">
            <a:noFill/>
            <a:miter lim="800000"/>
            <a:headEnd/>
            <a:tailEnd/>
          </a:ln>
        </p:spPr>
      </p:pic>
      <p:sp>
        <p:nvSpPr>
          <p:cNvPr id="194567" name="Text Box 7"/>
          <p:cNvSpPr txBox="1">
            <a:spLocks noChangeArrowheads="1"/>
          </p:cNvSpPr>
          <p:nvPr/>
        </p:nvSpPr>
        <p:spPr bwMode="auto">
          <a:xfrm>
            <a:off x="6324600" y="1152525"/>
            <a:ext cx="2667000" cy="4770438"/>
          </a:xfrm>
          <a:prstGeom prst="rect">
            <a:avLst/>
          </a:prstGeom>
          <a:noFill/>
          <a:ln w="9525">
            <a:solidFill>
              <a:srgbClr val="FF0000"/>
            </a:solid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Char char="•"/>
              <a:defRPr/>
            </a:pPr>
            <a:r>
              <a:rPr lang="en-US" sz="1800" b="1" smtClean="0">
                <a:effectLst>
                  <a:outerShdw blurRad="38100" dist="38100" dir="2700000" algn="tl">
                    <a:srgbClr val="C0C0C0"/>
                  </a:outerShdw>
                </a:effectLst>
              </a:rPr>
              <a:t> </a:t>
            </a:r>
            <a:r>
              <a:rPr lang="en-US" sz="1800" b="1" smtClean="0">
                <a:solidFill>
                  <a:srgbClr val="FF0000"/>
                </a:solidFill>
                <a:effectLst>
                  <a:outerShdw blurRad="38100" dist="38100" dir="2700000" algn="tl">
                    <a:srgbClr val="C0C0C0"/>
                  </a:outerShdw>
                </a:effectLst>
              </a:rPr>
              <a:t>Runoff associated with Ernesto contained nutrient load and set up strong salinity stratification </a:t>
            </a:r>
          </a:p>
          <a:p>
            <a:pPr eaLnBrk="1" hangingPunct="1">
              <a:buFontTx/>
              <a:buChar char="•"/>
              <a:defRPr/>
            </a:pPr>
            <a:endParaRPr lang="en-US" sz="1800" b="1" smtClean="0">
              <a:solidFill>
                <a:srgbClr val="FF0000"/>
              </a:solidFill>
              <a:effectLst>
                <a:outerShdw blurRad="38100" dist="38100" dir="2700000" algn="tl">
                  <a:srgbClr val="C0C0C0"/>
                </a:outerShdw>
              </a:effectLst>
            </a:endParaRPr>
          </a:p>
          <a:p>
            <a:pPr eaLnBrk="1" hangingPunct="1">
              <a:buFontTx/>
              <a:buChar char="•"/>
              <a:defRPr/>
            </a:pPr>
            <a:r>
              <a:rPr lang="en-US" sz="1800" b="1" smtClean="0">
                <a:effectLst>
                  <a:outerShdw blurRad="38100" dist="38100" dir="2700000" algn="tl">
                    <a:srgbClr val="C0C0C0"/>
                  </a:outerShdw>
                </a:effectLst>
              </a:rPr>
              <a:t> Favorable light and temperature conditions  created ideal conditions for an algal bloom.  </a:t>
            </a:r>
          </a:p>
          <a:p>
            <a:pPr eaLnBrk="1" hangingPunct="1">
              <a:buFontTx/>
              <a:buChar char="•"/>
              <a:defRPr/>
            </a:pPr>
            <a:endParaRPr lang="en-US" sz="1800" b="1" smtClean="0">
              <a:effectLst>
                <a:outerShdw blurRad="38100" dist="38100" dir="2700000" algn="tl">
                  <a:srgbClr val="C0C0C0"/>
                </a:outerShdw>
              </a:effectLst>
            </a:endParaRPr>
          </a:p>
          <a:p>
            <a:pPr eaLnBrk="1" hangingPunct="1">
              <a:buFontTx/>
              <a:buChar char="•"/>
              <a:defRPr/>
            </a:pPr>
            <a:r>
              <a:rPr lang="en-US" sz="1800" b="1" smtClean="0">
                <a:effectLst>
                  <a:outerShdw blurRad="38100" dist="38100" dir="2700000" algn="tl">
                    <a:srgbClr val="C0C0C0"/>
                  </a:outerShdw>
                </a:effectLst>
              </a:rPr>
              <a:t> Near-surface stratification was favorable for motile dinoflagellates; </a:t>
            </a:r>
            <a:r>
              <a:rPr lang="en-US" sz="1800" b="1" i="1" smtClean="0">
                <a:effectLst>
                  <a:outerShdw blurRad="38100" dist="38100" dir="2700000" algn="tl">
                    <a:srgbClr val="C0C0C0"/>
                  </a:outerShdw>
                </a:effectLst>
              </a:rPr>
              <a:t>Karlodinium </a:t>
            </a:r>
            <a:r>
              <a:rPr lang="en-US" sz="1800" b="1" smtClean="0">
                <a:effectLst>
                  <a:outerShdw blurRad="38100" dist="38100" dir="2700000" algn="tl">
                    <a:srgbClr val="C0C0C0"/>
                  </a:outerShdw>
                </a:effectLst>
              </a:rPr>
              <a:t>prefers these conditions in fall.</a:t>
            </a:r>
          </a:p>
        </p:txBody>
      </p:sp>
      <p:sp>
        <p:nvSpPr>
          <p:cNvPr id="40968" name="Text Box 8"/>
          <p:cNvSpPr txBox="1">
            <a:spLocks noChangeArrowheads="1"/>
          </p:cNvSpPr>
          <p:nvPr/>
        </p:nvSpPr>
        <p:spPr bwMode="auto">
          <a:xfrm>
            <a:off x="6918325" y="6134100"/>
            <a:ext cx="1603375" cy="376238"/>
          </a:xfrm>
          <a:prstGeom prst="rect">
            <a:avLst/>
          </a:prstGeom>
          <a:noFill/>
          <a:ln w="9525">
            <a:solidFill>
              <a:srgbClr val="FF0000"/>
            </a:solidFill>
            <a:miter lim="800000"/>
            <a:headEnd/>
            <a:tailEnd/>
          </a:ln>
        </p:spPr>
        <p:txBody>
          <a:bodyPr wrap="none">
            <a:spAutoFit/>
          </a:bodyPr>
          <a:lstStyle/>
          <a:p>
            <a:r>
              <a:rPr lang="en-US" sz="1800"/>
              <a:t>Hall et al. 2008</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1026"/>
          <p:cNvGraphicFramePr>
            <a:graphicFrameLocks noChangeAspect="1"/>
          </p:cNvGraphicFramePr>
          <p:nvPr/>
        </p:nvGraphicFramePr>
        <p:xfrm>
          <a:off x="533400" y="638175"/>
          <a:ext cx="8229600" cy="6067425"/>
        </p:xfrm>
        <a:graphic>
          <a:graphicData uri="http://schemas.openxmlformats.org/presentationml/2006/ole">
            <p:oleObj spid="_x0000_s41986" name="Presentation" r:id="rId3" imgW="4432300" imgH="3327400" progId="PowerPoint.Show.8">
              <p:embed/>
            </p:oleObj>
          </a:graphicData>
        </a:graphic>
      </p:graphicFrame>
      <p:sp>
        <p:nvSpPr>
          <p:cNvPr id="125956" name="Text Box 1028"/>
          <p:cNvSpPr txBox="1">
            <a:spLocks noChangeArrowheads="1"/>
          </p:cNvSpPr>
          <p:nvPr/>
        </p:nvSpPr>
        <p:spPr bwMode="auto">
          <a:xfrm>
            <a:off x="2527300" y="12700"/>
            <a:ext cx="4356100" cy="457200"/>
          </a:xfrm>
          <a:prstGeom prst="rect">
            <a:avLst/>
          </a:prstGeom>
          <a:noFill/>
          <a:ln w="9525">
            <a:noFill/>
            <a:miter lim="800000"/>
            <a:headEnd/>
            <a:tailEnd/>
          </a:ln>
          <a:effectLst/>
        </p:spPr>
        <p:txBody>
          <a:bodyPr wrap="none">
            <a:spAutoFit/>
          </a:bodyPr>
          <a:lstStyle/>
          <a:p>
            <a:pPr algn="ctr">
              <a:defRPr/>
            </a:pPr>
            <a:r>
              <a:rPr lang="en-US" b="1" dirty="0">
                <a:solidFill>
                  <a:srgbClr val="FFFF00"/>
                </a:solidFill>
                <a:effectLst>
                  <a:outerShdw blurRad="38100" dist="38100" dir="2700000" algn="tl">
                    <a:srgbClr val="000000"/>
                  </a:outerShdw>
                </a:effectLst>
                <a:latin typeface="Comic Sans MS" pitchFamily="66" charset="0"/>
                <a:ea typeface="+mn-ea"/>
              </a:rPr>
              <a:t>Scaling up to the ecosystem</a:t>
            </a:r>
            <a:endParaRPr lang="en-US" sz="2000" b="1" dirty="0">
              <a:solidFill>
                <a:srgbClr val="FFFF00"/>
              </a:solidFill>
              <a:effectLst>
                <a:outerShdw blurRad="38100" dist="38100" dir="2700000" algn="tl">
                  <a:srgbClr val="000000"/>
                </a:outerShdw>
              </a:effectLst>
              <a:latin typeface="Comic Sans MS" pitchFamily="66" charset="0"/>
              <a:ea typeface="+mn-ea"/>
            </a:endParaRPr>
          </a:p>
        </p:txBody>
      </p:sp>
      <p:sp>
        <p:nvSpPr>
          <p:cNvPr id="125962" name="Text Box 1034"/>
          <p:cNvSpPr txBox="1">
            <a:spLocks noChangeArrowheads="1"/>
          </p:cNvSpPr>
          <p:nvPr/>
        </p:nvSpPr>
        <p:spPr bwMode="auto">
          <a:xfrm>
            <a:off x="762000" y="2787650"/>
            <a:ext cx="692150" cy="6413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3600" smtClean="0">
                <a:solidFill>
                  <a:srgbClr val="FF0000"/>
                </a:solidFill>
                <a:effectLst>
                  <a:outerShdw blurRad="38100" dist="38100" dir="2700000" algn="tl">
                    <a:srgbClr val="000000"/>
                  </a:outerShdw>
                </a:effectLst>
                <a:sym typeface="Wingdings 3" pitchFamily="18" charset="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5962"/>
                                        </p:tgtEl>
                                        <p:attrNameLst>
                                          <p:attrName>style.visibility</p:attrName>
                                        </p:attrNameLst>
                                      </p:cBhvr>
                                      <p:to>
                                        <p:strVal val="visible"/>
                                      </p:to>
                                    </p:set>
                                    <p:animEffect transition="in" filter="dissolve">
                                      <p:cBhvr>
                                        <p:cTn id="7" dur="500"/>
                                        <p:tgtEl>
                                          <p:spTgt spid="125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ew runoff"/>
          <p:cNvPicPr>
            <a:picLocks noChangeAspect="1" noChangeArrowheads="1"/>
          </p:cNvPicPr>
          <p:nvPr/>
        </p:nvPicPr>
        <p:blipFill>
          <a:blip r:embed="rId2" cstate="print"/>
          <a:srcRect/>
          <a:stretch>
            <a:fillRect/>
          </a:stretch>
        </p:blipFill>
        <p:spPr bwMode="auto">
          <a:xfrm>
            <a:off x="381000" y="1066800"/>
            <a:ext cx="8534400" cy="5570538"/>
          </a:xfrm>
          <a:prstGeom prst="rect">
            <a:avLst/>
          </a:prstGeom>
          <a:noFill/>
          <a:ln w="9525">
            <a:noFill/>
            <a:miter lim="800000"/>
            <a:headEnd/>
            <a:tailEnd/>
          </a:ln>
        </p:spPr>
      </p:pic>
      <p:sp>
        <p:nvSpPr>
          <p:cNvPr id="63491" name="Rectangle 3"/>
          <p:cNvSpPr>
            <a:spLocks noGrp="1" noChangeArrowheads="1"/>
          </p:cNvSpPr>
          <p:nvPr>
            <p:ph type="title"/>
          </p:nvPr>
        </p:nvSpPr>
        <p:spPr>
          <a:xfrm>
            <a:off x="-152400" y="76200"/>
            <a:ext cx="9525000" cy="1143000"/>
          </a:xfrm>
          <a:effectLst>
            <a:outerShdw dist="35921" dir="2700000" algn="ctr" rotWithShape="0">
              <a:srgbClr val="808080"/>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a:defRPr/>
            </a:pPr>
            <a:r>
              <a:rPr lang="en-US" sz="2000" b="1" dirty="0" smtClean="0">
                <a:solidFill>
                  <a:srgbClr val="FFFF00"/>
                </a:solidFill>
                <a:effectLst>
                  <a:outerShdw blurRad="38100" dist="38100" dir="2700000" algn="tl">
                    <a:srgbClr val="000000"/>
                  </a:outerShdw>
                </a:effectLst>
                <a:latin typeface="Comic Sans MS" pitchFamily="66" charset="0"/>
                <a:ea typeface="+mj-ea"/>
                <a:cs typeface="Times New Roman" pitchFamily="18" charset="0"/>
              </a:rPr>
              <a:t>A major challenge: Interacting human and climatic perturbations </a:t>
            </a:r>
            <a:br>
              <a:rPr lang="en-US" sz="2000" b="1" dirty="0" smtClean="0">
                <a:solidFill>
                  <a:srgbClr val="FFFF00"/>
                </a:solidFill>
                <a:effectLst>
                  <a:outerShdw blurRad="38100" dist="38100" dir="2700000" algn="tl">
                    <a:srgbClr val="000000"/>
                  </a:outerShdw>
                </a:effectLst>
                <a:latin typeface="Comic Sans MS" pitchFamily="66" charset="0"/>
                <a:ea typeface="+mj-ea"/>
                <a:cs typeface="Times New Roman" pitchFamily="18" charset="0"/>
              </a:rPr>
            </a:br>
            <a:r>
              <a:rPr lang="en-US" sz="2000" b="1" dirty="0" smtClean="0">
                <a:solidFill>
                  <a:srgbClr val="FFFF00"/>
                </a:solidFill>
                <a:effectLst>
                  <a:outerShdw blurRad="38100" dist="38100" dir="2700000" algn="tl">
                    <a:srgbClr val="000000"/>
                  </a:outerShdw>
                </a:effectLst>
                <a:latin typeface="Comic Sans MS" pitchFamily="66" charset="0"/>
                <a:ea typeface="+mj-ea"/>
                <a:cs typeface="Times New Roman" pitchFamily="18" charset="0"/>
              </a:rPr>
              <a:t>Their impacts on estuarine and coastal water/habitat quality </a:t>
            </a:r>
            <a:r>
              <a:rPr lang="en-US" sz="1800" b="1" dirty="0" smtClean="0">
                <a:solidFill>
                  <a:srgbClr val="FFFF00"/>
                </a:solidFill>
                <a:effectLst>
                  <a:outerShdw blurRad="38100" dist="38100" dir="2700000" algn="tl">
                    <a:srgbClr val="000000"/>
                  </a:outerShdw>
                </a:effectLst>
                <a:ea typeface="+mj-ea"/>
                <a:cs typeface="Times New Roman" pitchFamily="18" charset="0"/>
              </a:rPr>
              <a:t/>
            </a:r>
            <a:br>
              <a:rPr lang="en-US" sz="1800" b="1" dirty="0" smtClean="0">
                <a:solidFill>
                  <a:srgbClr val="FFFF00"/>
                </a:solidFill>
                <a:effectLst>
                  <a:outerShdw blurRad="38100" dist="38100" dir="2700000" algn="tl">
                    <a:srgbClr val="000000"/>
                  </a:outerShdw>
                </a:effectLst>
                <a:ea typeface="+mj-ea"/>
                <a:cs typeface="Times New Roman" pitchFamily="18" charset="0"/>
              </a:rPr>
            </a:br>
            <a:endParaRPr lang="en-US" sz="2400" b="1" dirty="0" smtClean="0">
              <a:solidFill>
                <a:srgbClr val="FFFF00"/>
              </a:solidFill>
              <a:effectLst>
                <a:outerShdw blurRad="38100" dist="38100" dir="2700000" algn="tl">
                  <a:srgbClr val="000000"/>
                </a:outerShdw>
              </a:effectLst>
              <a:ea typeface="+mj-ea"/>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457200" y="1828800"/>
            <a:ext cx="8101013"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2800" b="1" smtClean="0">
                <a:solidFill>
                  <a:srgbClr val="FFFF00"/>
                </a:solidFill>
                <a:effectLst>
                  <a:outerShdw blurRad="38100" dist="38100" dir="2700000" algn="tl">
                    <a:srgbClr val="000000"/>
                  </a:outerShdw>
                </a:effectLst>
                <a:latin typeface="Comic Sans MS" pitchFamily="66" charset="0"/>
              </a:rPr>
              <a:t>Multi-annual ecological effects and recovery?</a:t>
            </a:r>
          </a:p>
        </p:txBody>
      </p:sp>
      <p:sp>
        <p:nvSpPr>
          <p:cNvPr id="83971" name="Text Box 3"/>
          <p:cNvSpPr txBox="1">
            <a:spLocks noChangeArrowheads="1"/>
          </p:cNvSpPr>
          <p:nvPr/>
        </p:nvSpPr>
        <p:spPr bwMode="auto">
          <a:xfrm>
            <a:off x="457200" y="457200"/>
            <a:ext cx="8153400" cy="954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2800" b="1" smtClean="0">
                <a:solidFill>
                  <a:srgbClr val="FFFF00"/>
                </a:solidFill>
                <a:effectLst>
                  <a:outerShdw blurRad="38100" dist="38100" dir="2700000" algn="tl">
                    <a:srgbClr val="000000"/>
                  </a:outerShdw>
                </a:effectLst>
                <a:latin typeface="Comic Sans MS" pitchFamily="66" charset="0"/>
              </a:rPr>
              <a:t>Increased frequency of Atlantic hurricanes over the next 10-40 years?</a:t>
            </a:r>
            <a:r>
              <a:rPr lang="en-US" sz="1600" b="1" smtClean="0">
                <a:solidFill>
                  <a:srgbClr val="FFFF00"/>
                </a:solidFill>
                <a:effectLst>
                  <a:outerShdw blurRad="38100" dist="38100" dir="2700000" algn="tl">
                    <a:srgbClr val="000000"/>
                  </a:outerShdw>
                </a:effectLst>
                <a:latin typeface="Comic Sans MS" pitchFamily="66" charset="0"/>
              </a:rPr>
              <a:t>   </a:t>
            </a:r>
            <a:r>
              <a:rPr lang="en-US" sz="1400" b="1" smtClean="0">
                <a:solidFill>
                  <a:srgbClr val="FFFF00"/>
                </a:solidFill>
                <a:effectLst>
                  <a:outerShdw blurRad="38100" dist="38100" dir="2700000" algn="tl">
                    <a:srgbClr val="000000"/>
                  </a:outerShdw>
                </a:effectLst>
                <a:latin typeface="Comic Sans MS" pitchFamily="66" charset="0"/>
              </a:rPr>
              <a:t>Webster et al., 2005</a:t>
            </a:r>
          </a:p>
        </p:txBody>
      </p:sp>
      <p:graphicFrame>
        <p:nvGraphicFramePr>
          <p:cNvPr id="83972" name="Object 4"/>
          <p:cNvGraphicFramePr>
            <a:graphicFrameLocks noChangeAspect="1"/>
          </p:cNvGraphicFramePr>
          <p:nvPr/>
        </p:nvGraphicFramePr>
        <p:xfrm>
          <a:off x="685800" y="2590800"/>
          <a:ext cx="7848600" cy="2946400"/>
        </p:xfrm>
        <a:graphic>
          <a:graphicData uri="http://schemas.openxmlformats.org/presentationml/2006/ole">
            <p:oleObj spid="_x0000_s43012" name="Image" r:id="rId3" imgW="6953607" imgH="2609524" progId="Photoshop.Image.6">
              <p:embed/>
            </p:oleObj>
          </a:graphicData>
        </a:graphic>
      </p:graphicFrame>
      <p:sp>
        <p:nvSpPr>
          <p:cNvPr id="83973" name="Text Box 5"/>
          <p:cNvSpPr txBox="1">
            <a:spLocks noChangeArrowheads="1"/>
          </p:cNvSpPr>
          <p:nvPr/>
        </p:nvSpPr>
        <p:spPr bwMode="auto">
          <a:xfrm>
            <a:off x="762000" y="5867400"/>
            <a:ext cx="8001000" cy="723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defRPr/>
            </a:pPr>
            <a:r>
              <a:rPr lang="en-US" sz="2000" smtClean="0">
                <a:solidFill>
                  <a:srgbClr val="FFFF00"/>
                </a:solidFill>
                <a:effectLst>
                  <a:outerShdw blurRad="38100" dist="38100" dir="2700000" algn="tl">
                    <a:srgbClr val="000000"/>
                  </a:outerShdw>
                </a:effectLst>
                <a:latin typeface="Comic Sans MS" pitchFamily="66" charset="0"/>
              </a:rPr>
              <a:t>Increase in </a:t>
            </a:r>
            <a:r>
              <a:rPr lang="ja-JP" altLang="en-US" sz="2000" smtClean="0">
                <a:solidFill>
                  <a:srgbClr val="FFFF00"/>
                </a:solidFill>
                <a:effectLst>
                  <a:outerShdw blurRad="38100" dist="38100" dir="2700000" algn="tl">
                    <a:srgbClr val="000000"/>
                  </a:outerShdw>
                </a:effectLst>
                <a:latin typeface="Comic Sans MS" pitchFamily="66" charset="0"/>
              </a:rPr>
              <a:t>“</a:t>
            </a:r>
            <a:r>
              <a:rPr lang="en-US" altLang="ja-JP" sz="2000" smtClean="0">
                <a:solidFill>
                  <a:srgbClr val="FFFF00"/>
                </a:solidFill>
                <a:effectLst>
                  <a:outerShdw blurRad="38100" dist="38100" dir="2700000" algn="tl">
                    <a:srgbClr val="000000"/>
                  </a:outerShdw>
                </a:effectLst>
                <a:latin typeface="Comic Sans MS" pitchFamily="66" charset="0"/>
              </a:rPr>
              <a:t>extremeness</a:t>
            </a:r>
            <a:r>
              <a:rPr lang="ja-JP" altLang="en-US" sz="2000" smtClean="0">
                <a:solidFill>
                  <a:srgbClr val="FFFF00"/>
                </a:solidFill>
                <a:effectLst>
                  <a:outerShdw blurRad="38100" dist="38100" dir="2700000" algn="tl">
                    <a:srgbClr val="000000"/>
                  </a:outerShdw>
                </a:effectLst>
                <a:latin typeface="Comic Sans MS" pitchFamily="66" charset="0"/>
              </a:rPr>
              <a:t>”</a:t>
            </a:r>
            <a:r>
              <a:rPr lang="en-US" altLang="ja-JP" sz="2000" smtClean="0">
                <a:solidFill>
                  <a:srgbClr val="FFFF00"/>
                </a:solidFill>
                <a:effectLst>
                  <a:outerShdw blurRad="38100" dist="38100" dir="2700000" algn="tl">
                    <a:srgbClr val="000000"/>
                  </a:outerShdw>
                </a:effectLst>
                <a:latin typeface="Comic Sans MS" pitchFamily="66" charset="0"/>
              </a:rPr>
              <a:t> and scales of storm events? </a:t>
            </a:r>
          </a:p>
          <a:p>
            <a:pPr eaLnBrk="1" hangingPunct="1">
              <a:spcBef>
                <a:spcPct val="50000"/>
              </a:spcBef>
              <a:defRPr/>
            </a:pPr>
            <a:r>
              <a:rPr lang="en-US" altLang="ja-JP" sz="1400" smtClean="0">
                <a:solidFill>
                  <a:srgbClr val="FFFF00"/>
                </a:solidFill>
                <a:effectLst>
                  <a:outerShdw blurRad="38100" dist="38100" dir="2700000" algn="tl">
                    <a:srgbClr val="000000"/>
                  </a:outerShdw>
                </a:effectLst>
                <a:latin typeface="Comic Sans MS" pitchFamily="66" charset="0"/>
              </a:rPr>
              <a:t>Emanuel 2005; Holland and Webster 2007</a:t>
            </a:r>
            <a:r>
              <a:rPr lang="en-US" altLang="ja-JP" sz="1400" smtClean="0">
                <a:latin typeface="Comic Sans MS" pitchFamily="66" charset="0"/>
              </a:rPr>
              <a:t> </a:t>
            </a:r>
            <a:endParaRPr lang="en-US" sz="1400" smtClean="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3971"/>
                                        </p:tgtEl>
                                        <p:attrNameLst>
                                          <p:attrName>style.visibility</p:attrName>
                                        </p:attrNameLst>
                                      </p:cBhvr>
                                      <p:to>
                                        <p:strVal val="visible"/>
                                      </p:to>
                                    </p:set>
                                    <p:anim calcmode="lin" valueType="num">
                                      <p:cBhvr additive="base">
                                        <p:cTn id="7" dur="500" fill="hold"/>
                                        <p:tgtEl>
                                          <p:spTgt spid="83971"/>
                                        </p:tgtEl>
                                        <p:attrNameLst>
                                          <p:attrName>ppt_x</p:attrName>
                                        </p:attrNameLst>
                                      </p:cBhvr>
                                      <p:tavLst>
                                        <p:tav tm="0">
                                          <p:val>
                                            <p:strVal val="0-#ppt_w/2"/>
                                          </p:val>
                                        </p:tav>
                                        <p:tav tm="100000">
                                          <p:val>
                                            <p:strVal val="#ppt_x"/>
                                          </p:val>
                                        </p:tav>
                                      </p:tavLst>
                                    </p:anim>
                                    <p:anim calcmode="lin" valueType="num">
                                      <p:cBhvr additive="base">
                                        <p:cTn id="8" dur="500" fill="hold"/>
                                        <p:tgtEl>
                                          <p:spTgt spid="8397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3970"/>
                                        </p:tgtEl>
                                        <p:attrNameLst>
                                          <p:attrName>style.visibility</p:attrName>
                                        </p:attrNameLst>
                                      </p:cBhvr>
                                      <p:to>
                                        <p:strVal val="visible"/>
                                      </p:to>
                                    </p:set>
                                    <p:anim calcmode="lin" valueType="num">
                                      <p:cBhvr additive="base">
                                        <p:cTn id="13" dur="500" fill="hold"/>
                                        <p:tgtEl>
                                          <p:spTgt spid="83970"/>
                                        </p:tgtEl>
                                        <p:attrNameLst>
                                          <p:attrName>ppt_x</p:attrName>
                                        </p:attrNameLst>
                                      </p:cBhvr>
                                      <p:tavLst>
                                        <p:tav tm="0">
                                          <p:val>
                                            <p:strVal val="0-#ppt_w/2"/>
                                          </p:val>
                                        </p:tav>
                                        <p:tav tm="100000">
                                          <p:val>
                                            <p:strVal val="#ppt_x"/>
                                          </p:val>
                                        </p:tav>
                                      </p:tavLst>
                                    </p:anim>
                                    <p:anim calcmode="lin" valueType="num">
                                      <p:cBhvr additive="base">
                                        <p:cTn id="14" dur="500" fill="hold"/>
                                        <p:tgtEl>
                                          <p:spTgt spid="83970"/>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83972"/>
                                        </p:tgtEl>
                                        <p:attrNameLst>
                                          <p:attrName>style.visibility</p:attrName>
                                        </p:attrNameLst>
                                      </p:cBhvr>
                                      <p:to>
                                        <p:strVal val="visible"/>
                                      </p:to>
                                    </p:set>
                                    <p:anim calcmode="lin" valueType="num">
                                      <p:cBhvr additive="base">
                                        <p:cTn id="17" dur="500" fill="hold"/>
                                        <p:tgtEl>
                                          <p:spTgt spid="83972"/>
                                        </p:tgtEl>
                                        <p:attrNameLst>
                                          <p:attrName>ppt_x</p:attrName>
                                        </p:attrNameLst>
                                      </p:cBhvr>
                                      <p:tavLst>
                                        <p:tav tm="0">
                                          <p:val>
                                            <p:strVal val="0-#ppt_w/2"/>
                                          </p:val>
                                        </p:tav>
                                        <p:tav tm="100000">
                                          <p:val>
                                            <p:strVal val="#ppt_x"/>
                                          </p:val>
                                        </p:tav>
                                      </p:tavLst>
                                    </p:anim>
                                    <p:anim calcmode="lin" valueType="num">
                                      <p:cBhvr additive="base">
                                        <p:cTn id="18" dur="500" fill="hold"/>
                                        <p:tgtEl>
                                          <p:spTgt spid="8397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973"/>
                                        </p:tgtEl>
                                        <p:attrNameLst>
                                          <p:attrName>style.visibility</p:attrName>
                                        </p:attrNameLst>
                                      </p:cBhvr>
                                      <p:to>
                                        <p:strVal val="visible"/>
                                      </p:to>
                                    </p:set>
                                    <p:anim calcmode="lin" valueType="num">
                                      <p:cBhvr additive="base">
                                        <p:cTn id="21" dur="500" fill="hold"/>
                                        <p:tgtEl>
                                          <p:spTgt spid="83973"/>
                                        </p:tgtEl>
                                        <p:attrNameLst>
                                          <p:attrName>ppt_x</p:attrName>
                                        </p:attrNameLst>
                                      </p:cBhvr>
                                      <p:tavLst>
                                        <p:tav tm="0">
                                          <p:val>
                                            <p:strVal val="0-#ppt_w/2"/>
                                          </p:val>
                                        </p:tav>
                                        <p:tav tm="100000">
                                          <p:val>
                                            <p:strVal val="#ppt_x"/>
                                          </p:val>
                                        </p:tav>
                                      </p:tavLst>
                                    </p:anim>
                                    <p:anim calcmode="lin" valueType="num">
                                      <p:cBhvr additive="base">
                                        <p:cTn id="22" dur="500" fill="hold"/>
                                        <p:tgtEl>
                                          <p:spTgt spid="839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autoUpdateAnimBg="0"/>
      <p:bldP spid="83971" grpId="0" autoUpdateAnimBg="0"/>
      <p:bldP spid="83973"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1295400" y="228600"/>
            <a:ext cx="7772400" cy="1143000"/>
          </a:xfrm>
        </p:spPr>
        <p:txBody>
          <a:bodyPr/>
          <a:lstStyle/>
          <a:p>
            <a:pPr eaLnBrk="1" hangingPunct="1">
              <a:defRPr/>
            </a:pPr>
            <a:r>
              <a:rPr lang="en-US" sz="3600" b="1" dirty="0" smtClean="0">
                <a:solidFill>
                  <a:srgbClr val="FFFF66"/>
                </a:solidFill>
                <a:effectLst>
                  <a:outerShdw blurRad="38100" dist="38100" dir="2700000" algn="tl">
                    <a:srgbClr val="000000"/>
                  </a:outerShdw>
                </a:effectLst>
                <a:latin typeface="Comic Sans MS" pitchFamily="66" charset="0"/>
                <a:ea typeface="+mj-ea"/>
                <a:cs typeface="+mj-cs"/>
              </a:rPr>
              <a:t>Implications and Conclusions </a:t>
            </a:r>
            <a:endParaRPr lang="en-US" dirty="0" smtClean="0">
              <a:solidFill>
                <a:srgbClr val="CC0000"/>
              </a:solidFill>
              <a:ea typeface="+mj-ea"/>
              <a:cs typeface="+mj-cs"/>
            </a:endParaRPr>
          </a:p>
        </p:txBody>
      </p:sp>
      <p:sp>
        <p:nvSpPr>
          <p:cNvPr id="261123" name="Rectangle 3"/>
          <p:cNvSpPr>
            <a:spLocks noGrp="1" noChangeArrowheads="1"/>
          </p:cNvSpPr>
          <p:nvPr>
            <p:ph type="body" idx="1"/>
          </p:nvPr>
        </p:nvSpPr>
        <p:spPr>
          <a:xfrm>
            <a:off x="228600" y="1524000"/>
            <a:ext cx="8839200" cy="3124200"/>
          </a:xfrm>
        </p:spPr>
        <p:txBody>
          <a:bodyPr/>
          <a:lstStyle/>
          <a:p>
            <a:pPr eaLnBrk="1" hangingPunct="1">
              <a:lnSpc>
                <a:spcPct val="90000"/>
              </a:lnSpc>
              <a:buSzPct val="150000"/>
              <a:defRPr/>
            </a:pPr>
            <a:endParaRPr lang="en-US" sz="1800" b="1" dirty="0" smtClean="0">
              <a:solidFill>
                <a:srgbClr val="FFFF00"/>
              </a:solidFill>
              <a:effectLst>
                <a:outerShdw blurRad="38100" dist="38100" dir="2700000" algn="tl">
                  <a:srgbClr val="000000"/>
                </a:outerShdw>
              </a:effectLst>
              <a:latin typeface="Comic Sans MS" pitchFamily="66" charset="0"/>
              <a:ea typeface="+mn-ea"/>
              <a:cs typeface="+mn-cs"/>
              <a:sym typeface="Symbol" pitchFamily="18" charset="2"/>
            </a:endParaRPr>
          </a:p>
          <a:p>
            <a:pPr eaLnBrk="1" hangingPunct="1">
              <a:lnSpc>
                <a:spcPct val="90000"/>
              </a:lnSpc>
              <a:buSzPct val="150000"/>
              <a:defRPr/>
            </a:pPr>
            <a:r>
              <a:rPr lang="en-US" sz="2400" b="1" dirty="0" smtClean="0">
                <a:solidFill>
                  <a:srgbClr val="FFFF00"/>
                </a:solidFill>
                <a:effectLst>
                  <a:outerShdw blurRad="38100" dist="38100" dir="2700000" algn="tl">
                    <a:srgbClr val="000000"/>
                  </a:outerShdw>
                </a:effectLst>
                <a:latin typeface="Comic Sans MS" pitchFamily="66" charset="0"/>
                <a:ea typeface="+mn-ea"/>
                <a:cs typeface="+mn-cs"/>
                <a:sym typeface="Symbol" pitchFamily="18" charset="2"/>
              </a:rPr>
              <a:t>Nitrogen (and P) loading critical for determining eutrophication potential of estuaries</a:t>
            </a:r>
          </a:p>
          <a:p>
            <a:pPr eaLnBrk="1" hangingPunct="1">
              <a:lnSpc>
                <a:spcPct val="90000"/>
              </a:lnSpc>
              <a:buSzPct val="150000"/>
              <a:defRPr/>
            </a:pPr>
            <a:r>
              <a:rPr lang="en-US" sz="2400" b="1" dirty="0" smtClean="0">
                <a:solidFill>
                  <a:srgbClr val="FFFF00"/>
                </a:solidFill>
                <a:effectLst>
                  <a:outerShdw blurRad="38100" dist="38100" dir="2700000" algn="tl">
                    <a:srgbClr val="000000"/>
                  </a:outerShdw>
                </a:effectLst>
                <a:latin typeface="Comic Sans MS" pitchFamily="66" charset="0"/>
                <a:ea typeface="+mn-ea"/>
                <a:cs typeface="Arial" pitchFamily="34" charset="0"/>
              </a:rPr>
              <a:t>Interactions of nutrient loads and FW discharge flushing/residence time, salinity regime) determine community composition, food quality and quantity</a:t>
            </a:r>
          </a:p>
          <a:p>
            <a:pPr eaLnBrk="1" hangingPunct="1">
              <a:lnSpc>
                <a:spcPct val="90000"/>
              </a:lnSpc>
              <a:buSzPct val="150000"/>
              <a:defRPr/>
            </a:pPr>
            <a:r>
              <a:rPr lang="en-US" sz="2400" b="1" dirty="0" smtClean="0">
                <a:solidFill>
                  <a:srgbClr val="FFFF00"/>
                </a:solidFill>
                <a:effectLst>
                  <a:outerShdw blurRad="38100" dist="38100" dir="2700000" algn="tl">
                    <a:srgbClr val="000000"/>
                  </a:outerShdw>
                </a:effectLst>
                <a:latin typeface="Comic Sans MS" pitchFamily="66" charset="0"/>
                <a:ea typeface="+mn-ea"/>
                <a:cs typeface="Arial" pitchFamily="34" charset="0"/>
              </a:rPr>
              <a:t>Temperature plays an additional role</a:t>
            </a:r>
          </a:p>
          <a:p>
            <a:pPr eaLnBrk="1" hangingPunct="1">
              <a:lnSpc>
                <a:spcPct val="90000"/>
              </a:lnSpc>
              <a:buSzPct val="150000"/>
              <a:defRPr/>
            </a:pPr>
            <a:r>
              <a:rPr lang="en-US" sz="2400" b="1" dirty="0" smtClean="0">
                <a:solidFill>
                  <a:srgbClr val="FFFF00"/>
                </a:solidFill>
                <a:effectLst>
                  <a:outerShdw blurRad="38100" dist="38100" dir="2700000" algn="tl">
                    <a:srgbClr val="000000"/>
                  </a:outerShdw>
                </a:effectLst>
                <a:latin typeface="Comic Sans MS" pitchFamily="66" charset="0"/>
                <a:ea typeface="+mn-ea"/>
                <a:cs typeface="Arial" pitchFamily="34" charset="0"/>
              </a:rPr>
              <a:t>Therefore:  Climatic changes (storms, </a:t>
            </a:r>
            <a:r>
              <a:rPr lang="en-US" sz="2400" b="1" dirty="0" err="1" smtClean="0">
                <a:solidFill>
                  <a:srgbClr val="FFFF00"/>
                </a:solidFill>
                <a:effectLst>
                  <a:outerShdw blurRad="38100" dist="38100" dir="2700000" algn="tl">
                    <a:srgbClr val="000000"/>
                  </a:outerShdw>
                </a:effectLst>
                <a:latin typeface="Comic Sans MS" pitchFamily="66" charset="0"/>
                <a:ea typeface="+mn-ea"/>
                <a:cs typeface="Arial" pitchFamily="34" charset="0"/>
              </a:rPr>
              <a:t>Precip</a:t>
            </a:r>
            <a:r>
              <a:rPr lang="en-US" sz="2400" b="1" dirty="0" smtClean="0">
                <a:solidFill>
                  <a:srgbClr val="FFFF00"/>
                </a:solidFill>
                <a:effectLst>
                  <a:outerShdw blurRad="38100" dist="38100" dir="2700000" algn="tl">
                    <a:srgbClr val="000000"/>
                  </a:outerShdw>
                </a:effectLst>
                <a:latin typeface="Comic Sans MS" pitchFamily="66" charset="0"/>
                <a:ea typeface="+mn-ea"/>
                <a:cs typeface="Arial" pitchFamily="34" charset="0"/>
              </a:rPr>
              <a:t>. Temp.) are important drivers of WQ and food web dynamics </a:t>
            </a:r>
          </a:p>
          <a:p>
            <a:pPr eaLnBrk="1" hangingPunct="1">
              <a:lnSpc>
                <a:spcPct val="90000"/>
              </a:lnSpc>
              <a:buSzPct val="150000"/>
              <a:defRPr/>
            </a:pPr>
            <a:r>
              <a:rPr lang="en-US" sz="2400" b="1" dirty="0" smtClean="0">
                <a:solidFill>
                  <a:srgbClr val="FFFF00"/>
                </a:solidFill>
                <a:effectLst>
                  <a:outerShdw blurRad="38100" dist="38100" dir="2700000" algn="tl">
                    <a:srgbClr val="000000"/>
                  </a:outerShdw>
                </a:effectLst>
                <a:latin typeface="Comic Sans MS" pitchFamily="66" charset="0"/>
                <a:ea typeface="+mn-ea"/>
                <a:cs typeface="Arial" pitchFamily="34" charset="0"/>
              </a:rPr>
              <a:t>Need: Adaptive nutrient management in response to hydrology and climatic events and changes</a:t>
            </a:r>
            <a:endParaRPr lang="en-US" b="1" dirty="0" smtClean="0">
              <a:solidFill>
                <a:srgbClr val="FFFF00"/>
              </a:solidFill>
              <a:effectLst>
                <a:outerShdw blurRad="38100" dist="38100" dir="2700000" algn="tl">
                  <a:srgbClr val="000000"/>
                </a:outerShdw>
              </a:effectLst>
              <a:latin typeface="Comic Sans MS" pitchFamily="66" charset="0"/>
              <a:ea typeface="+mn-ea"/>
              <a:cs typeface="+mn-cs"/>
              <a:sym typeface="Symbol" pitchFamily="18" charset="2"/>
            </a:endParaRPr>
          </a:p>
        </p:txBody>
      </p:sp>
      <p:sp>
        <p:nvSpPr>
          <p:cNvPr id="44036" name="Text Box 5"/>
          <p:cNvSpPr txBox="1">
            <a:spLocks noChangeArrowheads="1"/>
          </p:cNvSpPr>
          <p:nvPr/>
        </p:nvSpPr>
        <p:spPr bwMode="auto">
          <a:xfrm>
            <a:off x="593725" y="727075"/>
            <a:ext cx="184150" cy="457200"/>
          </a:xfrm>
          <a:prstGeom prst="rect">
            <a:avLst/>
          </a:prstGeom>
          <a:noFill/>
          <a:ln w="9525">
            <a:noFill/>
            <a:miter lim="800000"/>
            <a:headEnd/>
            <a:tailEnd/>
          </a:ln>
        </p:spPr>
        <p:txBody>
          <a:bodyPr wrap="none">
            <a:spAutoFit/>
          </a:bodyPr>
          <a:lstStyle/>
          <a:p>
            <a:endParaRPr lang="en-US"/>
          </a:p>
        </p:txBody>
      </p:sp>
      <p:pic>
        <p:nvPicPr>
          <p:cNvPr id="44037" name="Picture 6" descr="BD06675_"/>
          <p:cNvPicPr>
            <a:picLocks noChangeAspect="1" noChangeArrowheads="1"/>
          </p:cNvPicPr>
          <p:nvPr/>
        </p:nvPicPr>
        <p:blipFill>
          <a:blip r:embed="rId2" cstate="print"/>
          <a:srcRect/>
          <a:stretch>
            <a:fillRect/>
          </a:stretch>
        </p:blipFill>
        <p:spPr bwMode="auto">
          <a:xfrm>
            <a:off x="201613" y="457200"/>
            <a:ext cx="1169987" cy="1447800"/>
          </a:xfrm>
          <a:prstGeom prst="rect">
            <a:avLst/>
          </a:prstGeom>
          <a:noFill/>
          <a:ln w="9525">
            <a:noFill/>
            <a:miter lim="800000"/>
            <a:headEnd/>
            <a:tailEnd/>
          </a:ln>
        </p:spPr>
      </p:pic>
      <p:grpSp>
        <p:nvGrpSpPr>
          <p:cNvPr id="2" name="Group 7"/>
          <p:cNvGrpSpPr>
            <a:grpSpLocks/>
          </p:cNvGrpSpPr>
          <p:nvPr/>
        </p:nvGrpSpPr>
        <p:grpSpPr bwMode="auto">
          <a:xfrm>
            <a:off x="152400" y="-152400"/>
            <a:ext cx="1219200" cy="914400"/>
            <a:chOff x="1016" y="1516"/>
            <a:chExt cx="1164" cy="1164"/>
          </a:xfrm>
        </p:grpSpPr>
        <p:pic>
          <p:nvPicPr>
            <p:cNvPr id="44042" name="Picture 8" descr="spinning_hurricane"/>
            <p:cNvPicPr>
              <a:picLocks noChangeAspect="1" noChangeArrowheads="1" noCrop="1"/>
            </p:cNvPicPr>
            <p:nvPr/>
          </p:nvPicPr>
          <p:blipFill>
            <a:blip r:embed="rId3" cstate="print"/>
            <a:srcRect/>
            <a:stretch>
              <a:fillRect/>
            </a:stretch>
          </p:blipFill>
          <p:spPr bwMode="auto">
            <a:xfrm>
              <a:off x="1016" y="1516"/>
              <a:ext cx="1164" cy="1164"/>
            </a:xfrm>
            <a:prstGeom prst="rect">
              <a:avLst/>
            </a:prstGeom>
            <a:noFill/>
            <a:ln w="9525">
              <a:noFill/>
              <a:miter lim="800000"/>
              <a:headEnd/>
              <a:tailEnd/>
            </a:ln>
          </p:spPr>
        </p:pic>
        <p:sp>
          <p:nvSpPr>
            <p:cNvPr id="44043" name="Oval 9"/>
            <p:cNvSpPr>
              <a:spLocks noChangeArrowheads="1"/>
            </p:cNvSpPr>
            <p:nvPr/>
          </p:nvSpPr>
          <p:spPr bwMode="auto">
            <a:xfrm>
              <a:off x="1529" y="2016"/>
              <a:ext cx="144" cy="144"/>
            </a:xfrm>
            <a:prstGeom prst="ellipse">
              <a:avLst/>
            </a:prstGeom>
            <a:solidFill>
              <a:schemeClr val="bg1"/>
            </a:solidFill>
            <a:ln w="9525">
              <a:noFill/>
              <a:round/>
              <a:headEnd/>
              <a:tailEnd/>
            </a:ln>
          </p:spPr>
          <p:txBody>
            <a:bodyPr wrap="none" anchor="ctr"/>
            <a:lstStyle/>
            <a:p>
              <a:endParaRPr lang="en-US"/>
            </a:p>
          </p:txBody>
        </p:sp>
      </p:grpSp>
      <p:pic>
        <p:nvPicPr>
          <p:cNvPr id="46087" name="Picture 10"/>
          <p:cNvPicPr>
            <a:picLocks noChangeAspect="1" noChangeArrowheads="1"/>
          </p:cNvPicPr>
          <p:nvPr/>
        </p:nvPicPr>
        <p:blipFill>
          <a:blip r:embed="rId4" cstate="print"/>
          <a:srcRect/>
          <a:stretch>
            <a:fillRect/>
          </a:stretch>
        </p:blipFill>
        <p:spPr bwMode="auto">
          <a:xfrm>
            <a:off x="1143000" y="5867400"/>
            <a:ext cx="2286000" cy="949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44040" name="Picture 11" descr="Stranded-pig-NC50"/>
          <p:cNvPicPr>
            <a:picLocks noChangeAspect="1" noChangeArrowheads="1"/>
          </p:cNvPicPr>
          <p:nvPr/>
        </p:nvPicPr>
        <p:blipFill>
          <a:blip r:embed="rId5" cstate="print"/>
          <a:srcRect r="14285" b="24100"/>
          <a:stretch>
            <a:fillRect/>
          </a:stretch>
        </p:blipFill>
        <p:spPr bwMode="auto">
          <a:xfrm>
            <a:off x="3581400" y="5849938"/>
            <a:ext cx="1905000" cy="969962"/>
          </a:xfrm>
          <a:prstGeom prst="rect">
            <a:avLst/>
          </a:prstGeom>
          <a:noFill/>
          <a:ln w="9525">
            <a:noFill/>
            <a:miter lim="800000"/>
            <a:headEnd/>
            <a:tailEnd/>
          </a:ln>
        </p:spPr>
      </p:pic>
      <p:pic>
        <p:nvPicPr>
          <p:cNvPr id="44041" name="Picture 10" descr="storm16"/>
          <p:cNvPicPr>
            <a:picLocks noChangeAspect="1" noChangeArrowheads="1"/>
          </p:cNvPicPr>
          <p:nvPr/>
        </p:nvPicPr>
        <p:blipFill>
          <a:blip r:embed="rId6" cstate="print"/>
          <a:srcRect/>
          <a:stretch>
            <a:fillRect/>
          </a:stretch>
        </p:blipFill>
        <p:spPr bwMode="auto">
          <a:xfrm>
            <a:off x="5613400" y="5846763"/>
            <a:ext cx="2438400" cy="960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idx="4294967295"/>
          </p:nvPr>
        </p:nvSpPr>
        <p:spPr>
          <a:xfrm>
            <a:off x="1371600" y="228600"/>
            <a:ext cx="7772400" cy="1143000"/>
          </a:xfrm>
        </p:spPr>
        <p:txBody>
          <a:bodyPr/>
          <a:lstStyle/>
          <a:p>
            <a:pPr eaLnBrk="1" hangingPunct="1">
              <a:defRPr/>
            </a:pPr>
            <a:r>
              <a:rPr lang="en-US" sz="2800" b="1" dirty="0" smtClean="0">
                <a:solidFill>
                  <a:srgbClr val="FFFF66"/>
                </a:solidFill>
                <a:effectLst>
                  <a:outerShdw blurRad="38100" dist="38100" dir="2700000" algn="tl">
                    <a:srgbClr val="000000"/>
                  </a:outerShdw>
                </a:effectLst>
                <a:latin typeface="Comic Sans MS" pitchFamily="66" charset="0"/>
                <a:ea typeface="+mj-ea"/>
                <a:cs typeface="+mj-cs"/>
              </a:rPr>
              <a:t>Some Adaptive Management Steps</a:t>
            </a:r>
            <a:r>
              <a:rPr lang="en-US" sz="3600" b="1" dirty="0" smtClean="0">
                <a:solidFill>
                  <a:srgbClr val="FFFF66"/>
                </a:solidFill>
                <a:effectLst>
                  <a:outerShdw blurRad="38100" dist="38100" dir="2700000" algn="tl">
                    <a:srgbClr val="000000"/>
                  </a:outerShdw>
                </a:effectLst>
                <a:latin typeface="Comic Sans MS" pitchFamily="66" charset="0"/>
                <a:ea typeface="+mj-ea"/>
                <a:cs typeface="+mj-cs"/>
              </a:rPr>
              <a:t> </a:t>
            </a:r>
            <a:endParaRPr lang="en-US" dirty="0" smtClean="0">
              <a:solidFill>
                <a:srgbClr val="CC0000"/>
              </a:solidFill>
              <a:ea typeface="+mj-ea"/>
              <a:cs typeface="+mj-cs"/>
            </a:endParaRPr>
          </a:p>
        </p:txBody>
      </p:sp>
      <p:sp>
        <p:nvSpPr>
          <p:cNvPr id="261123" name="Rectangle 3"/>
          <p:cNvSpPr>
            <a:spLocks noGrp="1" noChangeArrowheads="1"/>
          </p:cNvSpPr>
          <p:nvPr>
            <p:ph type="body" idx="4294967295"/>
          </p:nvPr>
        </p:nvSpPr>
        <p:spPr>
          <a:xfrm>
            <a:off x="228600" y="1600200"/>
            <a:ext cx="8839200" cy="3124200"/>
          </a:xfrm>
        </p:spPr>
        <p:txBody>
          <a:bodyPr/>
          <a:lstStyle/>
          <a:p>
            <a:pPr eaLnBrk="1" hangingPunct="1">
              <a:lnSpc>
                <a:spcPct val="90000"/>
              </a:lnSpc>
              <a:buSzPct val="150000"/>
              <a:defRPr/>
            </a:pPr>
            <a:endParaRPr lang="en-US" sz="1800" b="1" dirty="0" smtClean="0">
              <a:solidFill>
                <a:srgbClr val="FFFF00"/>
              </a:solidFill>
              <a:effectLst>
                <a:outerShdw blurRad="38100" dist="38100" dir="2700000" algn="tl">
                  <a:srgbClr val="000000"/>
                </a:outerShdw>
              </a:effectLst>
              <a:latin typeface="Comic Sans MS" pitchFamily="66" charset="0"/>
              <a:sym typeface="Symbol" pitchFamily="18" charset="2"/>
            </a:endParaRPr>
          </a:p>
          <a:p>
            <a:pPr eaLnBrk="1" hangingPunct="1">
              <a:lnSpc>
                <a:spcPct val="90000"/>
              </a:lnSpc>
              <a:buSzPct val="150000"/>
              <a:defRPr/>
            </a:pPr>
            <a:r>
              <a:rPr lang="en-US" sz="2400" b="1" dirty="0" smtClean="0">
                <a:solidFill>
                  <a:srgbClr val="FFFF00"/>
                </a:solidFill>
                <a:effectLst>
                  <a:outerShdw blurRad="38100" dist="38100" dir="2700000" algn="tl">
                    <a:srgbClr val="000000"/>
                  </a:outerShdw>
                </a:effectLst>
                <a:latin typeface="Comic Sans MS" pitchFamily="66" charset="0"/>
                <a:sym typeface="Symbol" pitchFamily="18" charset="2"/>
              </a:rPr>
              <a:t>Timing of N, P fertilizer applications is critical.  Apply when use/retention is greatest and losses are minimal.  Apply at </a:t>
            </a:r>
            <a:r>
              <a:rPr lang="ja-JP" altLang="en-US" sz="2400" b="1" dirty="0" smtClean="0">
                <a:solidFill>
                  <a:srgbClr val="FFFF00"/>
                </a:solidFill>
                <a:effectLst>
                  <a:outerShdw blurRad="38100" dist="38100" dir="2700000" algn="tl">
                    <a:srgbClr val="000000"/>
                  </a:outerShdw>
                </a:effectLst>
                <a:latin typeface="Comic Sans MS" pitchFamily="66" charset="0"/>
                <a:sym typeface="Symbol" pitchFamily="18" charset="2"/>
              </a:rPr>
              <a:t>“</a:t>
            </a:r>
            <a:r>
              <a:rPr lang="en-US" altLang="ja-JP" sz="2400" b="1" dirty="0" smtClean="0">
                <a:solidFill>
                  <a:srgbClr val="FFFF00"/>
                </a:solidFill>
                <a:effectLst>
                  <a:outerShdw blurRad="38100" dist="38100" dir="2700000" algn="tl">
                    <a:srgbClr val="000000"/>
                  </a:outerShdw>
                </a:effectLst>
                <a:latin typeface="Comic Sans MS" pitchFamily="66" charset="0"/>
                <a:sym typeface="Symbol" pitchFamily="18" charset="2"/>
              </a:rPr>
              <a:t>agronomic rates</a:t>
            </a:r>
            <a:r>
              <a:rPr lang="ja-JP" altLang="en-US" sz="2400" b="1" dirty="0" smtClean="0">
                <a:solidFill>
                  <a:srgbClr val="FFFF00"/>
                </a:solidFill>
                <a:effectLst>
                  <a:outerShdw blurRad="38100" dist="38100" dir="2700000" algn="tl">
                    <a:srgbClr val="000000"/>
                  </a:outerShdw>
                </a:effectLst>
                <a:latin typeface="Comic Sans MS" pitchFamily="66" charset="0"/>
                <a:sym typeface="Symbol" pitchFamily="18" charset="2"/>
              </a:rPr>
              <a:t>”</a:t>
            </a:r>
            <a:r>
              <a:rPr lang="en-US" altLang="ja-JP" sz="2400" b="1" dirty="0" smtClean="0">
                <a:solidFill>
                  <a:srgbClr val="FFFF00"/>
                </a:solidFill>
                <a:effectLst>
                  <a:outerShdw blurRad="38100" dist="38100" dir="2700000" algn="tl">
                    <a:srgbClr val="000000"/>
                  </a:outerShdw>
                </a:effectLst>
                <a:latin typeface="Comic Sans MS" pitchFamily="66" charset="0"/>
                <a:sym typeface="Symbol" pitchFamily="18" charset="2"/>
              </a:rPr>
              <a:t>.  Makes $$ sense as well!!</a:t>
            </a:r>
          </a:p>
          <a:p>
            <a:pPr eaLnBrk="1" hangingPunct="1">
              <a:lnSpc>
                <a:spcPct val="90000"/>
              </a:lnSpc>
              <a:buSzPct val="150000"/>
              <a:defRPr/>
            </a:pPr>
            <a:r>
              <a:rPr lang="en-US" sz="2400" b="1" dirty="0" smtClean="0">
                <a:solidFill>
                  <a:srgbClr val="FFFF00"/>
                </a:solidFill>
                <a:effectLst>
                  <a:outerShdw blurRad="38100" dist="38100" dir="2700000" algn="tl">
                    <a:srgbClr val="000000"/>
                  </a:outerShdw>
                </a:effectLst>
                <a:latin typeface="Comic Sans MS" pitchFamily="66" charset="0"/>
                <a:cs typeface="Arial" pitchFamily="34" charset="0"/>
              </a:rPr>
              <a:t>Use no-till practices where feasible.  Increase widths of </a:t>
            </a:r>
            <a:r>
              <a:rPr lang="en-US" sz="2400" b="1" dirty="0" err="1" smtClean="0">
                <a:solidFill>
                  <a:srgbClr val="FFFF00"/>
                </a:solidFill>
                <a:effectLst>
                  <a:outerShdw blurRad="38100" dist="38100" dir="2700000" algn="tl">
                    <a:srgbClr val="000000"/>
                  </a:outerShdw>
                </a:effectLst>
                <a:latin typeface="Comic Sans MS" pitchFamily="66" charset="0"/>
                <a:cs typeface="Arial" pitchFamily="34" charset="0"/>
              </a:rPr>
              <a:t>riperian</a:t>
            </a:r>
            <a:r>
              <a:rPr lang="en-US" sz="2400" b="1" dirty="0" smtClean="0">
                <a:solidFill>
                  <a:srgbClr val="FFFF00"/>
                </a:solidFill>
                <a:effectLst>
                  <a:outerShdw blurRad="38100" dist="38100" dir="2700000" algn="tl">
                    <a:srgbClr val="000000"/>
                  </a:outerShdw>
                </a:effectLst>
                <a:latin typeface="Comic Sans MS" pitchFamily="66" charset="0"/>
                <a:cs typeface="Arial" pitchFamily="34" charset="0"/>
              </a:rPr>
              <a:t> vegetative </a:t>
            </a:r>
            <a:r>
              <a:rPr lang="ja-JP" altLang="en-US" sz="2400" b="1" dirty="0" smtClean="0">
                <a:solidFill>
                  <a:srgbClr val="FFFF00"/>
                </a:solidFill>
                <a:effectLst>
                  <a:outerShdw blurRad="38100" dist="38100" dir="2700000" algn="tl">
                    <a:srgbClr val="000000"/>
                  </a:outerShdw>
                </a:effectLst>
                <a:latin typeface="Comic Sans MS" pitchFamily="66" charset="0"/>
                <a:cs typeface="Arial" pitchFamily="34" charset="0"/>
              </a:rPr>
              <a:t>“</a:t>
            </a:r>
            <a:r>
              <a:rPr lang="en-US" altLang="ja-JP" sz="2400" b="1" dirty="0" smtClean="0">
                <a:solidFill>
                  <a:srgbClr val="FFFF00"/>
                </a:solidFill>
                <a:effectLst>
                  <a:outerShdw blurRad="38100" dist="38100" dir="2700000" algn="tl">
                    <a:srgbClr val="000000"/>
                  </a:outerShdw>
                </a:effectLst>
                <a:latin typeface="Comic Sans MS" pitchFamily="66" charset="0"/>
                <a:cs typeface="Arial" pitchFamily="34" charset="0"/>
              </a:rPr>
              <a:t>buffers</a:t>
            </a:r>
            <a:r>
              <a:rPr lang="ja-JP" altLang="en-US" sz="2400" b="1" dirty="0" smtClean="0">
                <a:solidFill>
                  <a:srgbClr val="FFFF00"/>
                </a:solidFill>
                <a:effectLst>
                  <a:outerShdw blurRad="38100" dist="38100" dir="2700000" algn="tl">
                    <a:srgbClr val="000000"/>
                  </a:outerShdw>
                </a:effectLst>
                <a:latin typeface="Comic Sans MS" pitchFamily="66" charset="0"/>
                <a:cs typeface="Arial" pitchFamily="34" charset="0"/>
              </a:rPr>
              <a:t>”</a:t>
            </a:r>
            <a:r>
              <a:rPr lang="en-US" altLang="ja-JP" sz="2400" b="1" dirty="0" smtClean="0">
                <a:solidFill>
                  <a:srgbClr val="FFFF00"/>
                </a:solidFill>
                <a:effectLst>
                  <a:outerShdw blurRad="38100" dist="38100" dir="2700000" algn="tl">
                    <a:srgbClr val="000000"/>
                  </a:outerShdw>
                </a:effectLst>
                <a:latin typeface="Comic Sans MS" pitchFamily="66" charset="0"/>
                <a:cs typeface="Arial" pitchFamily="34" charset="0"/>
              </a:rPr>
              <a:t>.  100 </a:t>
            </a:r>
            <a:r>
              <a:rPr lang="en-US" altLang="ja-JP" sz="2400" b="1" dirty="0" err="1" smtClean="0">
                <a:solidFill>
                  <a:srgbClr val="FFFF00"/>
                </a:solidFill>
                <a:effectLst>
                  <a:outerShdw blurRad="38100" dist="38100" dir="2700000" algn="tl">
                    <a:srgbClr val="000000"/>
                  </a:outerShdw>
                </a:effectLst>
                <a:latin typeface="Comic Sans MS" pitchFamily="66" charset="0"/>
                <a:cs typeface="Arial" pitchFamily="34" charset="0"/>
              </a:rPr>
              <a:t>ft</a:t>
            </a:r>
            <a:r>
              <a:rPr lang="en-US" altLang="ja-JP" sz="2400" b="1" dirty="0" smtClean="0">
                <a:solidFill>
                  <a:srgbClr val="FFFF00"/>
                </a:solidFill>
                <a:effectLst>
                  <a:outerShdw blurRad="38100" dist="38100" dir="2700000" algn="tl">
                    <a:srgbClr val="000000"/>
                  </a:outerShdw>
                </a:effectLst>
                <a:latin typeface="Comic Sans MS" pitchFamily="66" charset="0"/>
                <a:cs typeface="Arial" pitchFamily="34" charset="0"/>
              </a:rPr>
              <a:t> is more than twice as effective as 50ft.</a:t>
            </a:r>
          </a:p>
          <a:p>
            <a:pPr eaLnBrk="1" hangingPunct="1">
              <a:lnSpc>
                <a:spcPct val="90000"/>
              </a:lnSpc>
              <a:buSzPct val="150000"/>
              <a:defRPr/>
            </a:pPr>
            <a:r>
              <a:rPr lang="en-US" sz="2400" b="1" dirty="0" smtClean="0">
                <a:solidFill>
                  <a:srgbClr val="FFFF00"/>
                </a:solidFill>
                <a:effectLst>
                  <a:outerShdw blurRad="38100" dist="38100" dir="2700000" algn="tl">
                    <a:srgbClr val="000000"/>
                  </a:outerShdw>
                </a:effectLst>
                <a:latin typeface="Comic Sans MS" pitchFamily="66" charset="0"/>
                <a:cs typeface="Arial" pitchFamily="34" charset="0"/>
              </a:rPr>
              <a:t>Minimize ditching, and increase water retention of Ag, urban and industrial runoff (enhances N/P cycling, </a:t>
            </a:r>
            <a:r>
              <a:rPr lang="en-US" sz="2400" b="1" dirty="0" err="1" smtClean="0">
                <a:solidFill>
                  <a:srgbClr val="FFFF00"/>
                </a:solidFill>
                <a:effectLst>
                  <a:outerShdw blurRad="38100" dist="38100" dir="2700000" algn="tl">
                    <a:srgbClr val="000000"/>
                  </a:outerShdw>
                </a:effectLst>
                <a:latin typeface="Comic Sans MS" pitchFamily="66" charset="0"/>
                <a:cs typeface="Arial" pitchFamily="34" charset="0"/>
              </a:rPr>
              <a:t>denitrification</a:t>
            </a:r>
            <a:r>
              <a:rPr lang="en-US" sz="2400" b="1" dirty="0" smtClean="0">
                <a:solidFill>
                  <a:srgbClr val="FFFF00"/>
                </a:solidFill>
                <a:effectLst>
                  <a:outerShdw blurRad="38100" dist="38100" dir="2700000" algn="tl">
                    <a:srgbClr val="000000"/>
                  </a:outerShdw>
                </a:effectLst>
                <a:latin typeface="Comic Sans MS" pitchFamily="66" charset="0"/>
                <a:cs typeface="Arial" pitchFamily="34" charset="0"/>
              </a:rPr>
              <a:t>).  </a:t>
            </a:r>
          </a:p>
          <a:p>
            <a:pPr eaLnBrk="1" hangingPunct="1">
              <a:lnSpc>
                <a:spcPct val="90000"/>
              </a:lnSpc>
              <a:buSzPct val="150000"/>
              <a:defRPr/>
            </a:pPr>
            <a:r>
              <a:rPr lang="en-US" sz="2400" b="1" dirty="0" smtClean="0">
                <a:solidFill>
                  <a:srgbClr val="FFFF00"/>
                </a:solidFill>
                <a:effectLst>
                  <a:outerShdw blurRad="38100" dist="38100" dir="2700000" algn="tl">
                    <a:srgbClr val="000000"/>
                  </a:outerShdw>
                </a:effectLst>
                <a:latin typeface="Comic Sans MS" pitchFamily="66" charset="0"/>
                <a:cs typeface="Arial" pitchFamily="34" charset="0"/>
              </a:rPr>
              <a:t>Recycle nutrients locally in crops for animal feed.</a:t>
            </a:r>
          </a:p>
          <a:p>
            <a:pPr eaLnBrk="1" hangingPunct="1">
              <a:lnSpc>
                <a:spcPct val="90000"/>
              </a:lnSpc>
              <a:buSzPct val="150000"/>
              <a:defRPr/>
            </a:pPr>
            <a:r>
              <a:rPr lang="en-US" sz="2400" b="1" dirty="0" smtClean="0">
                <a:solidFill>
                  <a:srgbClr val="FFFF00"/>
                </a:solidFill>
                <a:effectLst>
                  <a:outerShdw blurRad="38100" dist="38100" dir="2700000" algn="tl">
                    <a:srgbClr val="000000"/>
                  </a:outerShdw>
                </a:effectLst>
                <a:latin typeface="Comic Sans MS" pitchFamily="66" charset="0"/>
                <a:cs typeface="Arial" pitchFamily="34" charset="0"/>
              </a:rPr>
              <a:t>Minimize sediment losses (</a:t>
            </a:r>
            <a:r>
              <a:rPr lang="en-US" sz="2400" b="1" dirty="0" err="1" smtClean="0">
                <a:solidFill>
                  <a:srgbClr val="FFFF00"/>
                </a:solidFill>
                <a:effectLst>
                  <a:outerShdw blurRad="38100" dist="38100" dir="2700000" algn="tl">
                    <a:srgbClr val="000000"/>
                  </a:outerShdw>
                </a:effectLst>
                <a:latin typeface="Comic Sans MS" pitchFamily="66" charset="0"/>
                <a:cs typeface="Arial" pitchFamily="34" charset="0"/>
              </a:rPr>
              <a:t>Seds</a:t>
            </a:r>
            <a:r>
              <a:rPr lang="en-US" sz="2400" b="1" dirty="0" smtClean="0">
                <a:solidFill>
                  <a:srgbClr val="FFFF00"/>
                </a:solidFill>
                <a:effectLst>
                  <a:outerShdw blurRad="38100" dist="38100" dir="2700000" algn="tl">
                    <a:srgbClr val="000000"/>
                  </a:outerShdw>
                </a:effectLst>
                <a:latin typeface="Comic Sans MS" pitchFamily="66" charset="0"/>
                <a:cs typeface="Arial" pitchFamily="34" charset="0"/>
              </a:rPr>
              <a:t>. are slow release N &amp;P sources).  </a:t>
            </a:r>
          </a:p>
        </p:txBody>
      </p:sp>
      <p:sp>
        <p:nvSpPr>
          <p:cNvPr id="45060" name="Text Box 5"/>
          <p:cNvSpPr txBox="1">
            <a:spLocks noChangeArrowheads="1"/>
          </p:cNvSpPr>
          <p:nvPr/>
        </p:nvSpPr>
        <p:spPr bwMode="auto">
          <a:xfrm>
            <a:off x="593725" y="727075"/>
            <a:ext cx="184150" cy="457200"/>
          </a:xfrm>
          <a:prstGeom prst="rect">
            <a:avLst/>
          </a:prstGeom>
          <a:noFill/>
          <a:ln w="9525">
            <a:noFill/>
            <a:miter lim="800000"/>
            <a:headEnd/>
            <a:tailEnd/>
          </a:ln>
        </p:spPr>
        <p:txBody>
          <a:bodyPr wrap="none">
            <a:spAutoFit/>
          </a:bodyPr>
          <a:lstStyle/>
          <a:p>
            <a:endParaRPr lang="en-US"/>
          </a:p>
        </p:txBody>
      </p:sp>
      <p:pic>
        <p:nvPicPr>
          <p:cNvPr id="45061" name="Picture 6" descr="BD06675_"/>
          <p:cNvPicPr>
            <a:picLocks noChangeAspect="1" noChangeArrowheads="1"/>
          </p:cNvPicPr>
          <p:nvPr/>
        </p:nvPicPr>
        <p:blipFill>
          <a:blip r:embed="rId2" cstate="print"/>
          <a:srcRect/>
          <a:stretch>
            <a:fillRect/>
          </a:stretch>
        </p:blipFill>
        <p:spPr bwMode="auto">
          <a:xfrm>
            <a:off x="277813" y="152400"/>
            <a:ext cx="1169987"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ace_concept"/>
          <p:cNvPicPr>
            <a:picLocks noChangeAspect="1" noChangeArrowheads="1"/>
          </p:cNvPicPr>
          <p:nvPr/>
        </p:nvPicPr>
        <p:blipFill>
          <a:blip r:embed="rId2" cstate="print"/>
          <a:srcRect/>
          <a:stretch>
            <a:fillRect/>
          </a:stretch>
        </p:blipFill>
        <p:spPr bwMode="auto">
          <a:xfrm>
            <a:off x="2133600" y="533400"/>
            <a:ext cx="6781800" cy="5510213"/>
          </a:xfrm>
          <a:prstGeom prst="rect">
            <a:avLst/>
          </a:prstGeom>
          <a:noFill/>
          <a:ln w="9525">
            <a:noFill/>
            <a:miter lim="800000"/>
            <a:headEnd/>
            <a:tailEnd/>
          </a:ln>
        </p:spPr>
      </p:pic>
      <p:sp>
        <p:nvSpPr>
          <p:cNvPr id="46084" name="Text Box 4"/>
          <p:cNvSpPr txBox="1">
            <a:spLocks noChangeArrowheads="1"/>
          </p:cNvSpPr>
          <p:nvPr/>
        </p:nvSpPr>
        <p:spPr bwMode="auto">
          <a:xfrm>
            <a:off x="457200" y="76200"/>
            <a:ext cx="8513763" cy="336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en-US" sz="1600" b="1">
                <a:solidFill>
                  <a:srgbClr val="FFFF00"/>
                </a:solidFill>
                <a:effectLst>
                  <a:outerShdw blurRad="38100" dist="38100" dir="2700000" algn="tl">
                    <a:srgbClr val="000000"/>
                  </a:outerShdw>
                </a:effectLst>
                <a:latin typeface="Comic Sans MS" pitchFamily="66" charset="0"/>
                <a:ea typeface="+mn-ea"/>
              </a:rPr>
              <a:t>Coastal Indicators as Management Tools in Response to human and climatic Change</a:t>
            </a:r>
            <a:r>
              <a:rPr lang="en-US" sz="1600">
                <a:ea typeface="+mn-ea"/>
              </a:rPr>
              <a:t>  </a:t>
            </a:r>
          </a:p>
        </p:txBody>
      </p:sp>
      <p:sp>
        <p:nvSpPr>
          <p:cNvPr id="2" name="Text Box 6"/>
          <p:cNvSpPr txBox="1">
            <a:spLocks noChangeArrowheads="1"/>
          </p:cNvSpPr>
          <p:nvPr/>
        </p:nvSpPr>
        <p:spPr bwMode="auto">
          <a:xfrm>
            <a:off x="365125" y="3008313"/>
            <a:ext cx="184150" cy="366712"/>
          </a:xfrm>
          <a:prstGeom prst="rect">
            <a:avLst/>
          </a:prstGeom>
          <a:noFill/>
          <a:ln w="9525">
            <a:noFill/>
            <a:miter lim="800000"/>
            <a:headEnd/>
            <a:tailEnd/>
          </a:ln>
        </p:spPr>
        <p:txBody>
          <a:bodyPr wrap="none">
            <a:spAutoFit/>
          </a:bodyPr>
          <a:lstStyle/>
          <a:p>
            <a:endParaRPr lang="en-US" sz="1800">
              <a:latin typeface="Arial" pitchFamily="34" charset="0"/>
            </a:endParaRPr>
          </a:p>
        </p:txBody>
      </p:sp>
      <p:grpSp>
        <p:nvGrpSpPr>
          <p:cNvPr id="46085" name="Group 7"/>
          <p:cNvGrpSpPr>
            <a:grpSpLocks/>
          </p:cNvGrpSpPr>
          <p:nvPr/>
        </p:nvGrpSpPr>
        <p:grpSpPr bwMode="auto">
          <a:xfrm>
            <a:off x="0" y="457200"/>
            <a:ext cx="2209800" cy="990600"/>
            <a:chOff x="1486" y="134"/>
            <a:chExt cx="2740" cy="1290"/>
          </a:xfrm>
        </p:grpSpPr>
        <p:pic>
          <p:nvPicPr>
            <p:cNvPr id="3" name="Picture 8" descr="Starblock"/>
            <p:cNvPicPr>
              <a:picLocks noChangeAspect="1" noChangeArrowheads="1"/>
            </p:cNvPicPr>
            <p:nvPr/>
          </p:nvPicPr>
          <p:blipFill>
            <a:blip r:embed="rId3" cstate="print"/>
            <a:srcRect/>
            <a:stretch>
              <a:fillRect/>
            </a:stretch>
          </p:blipFill>
          <p:spPr bwMode="auto">
            <a:xfrm>
              <a:off x="1486" y="134"/>
              <a:ext cx="2740" cy="1290"/>
            </a:xfrm>
            <a:prstGeom prst="rect">
              <a:avLst/>
            </a:prstGeom>
            <a:noFill/>
            <a:ln w="9525">
              <a:noFill/>
              <a:miter lim="800000"/>
              <a:headEnd/>
              <a:tailEnd/>
            </a:ln>
          </p:spPr>
        </p:pic>
        <p:sp>
          <p:nvSpPr>
            <p:cNvPr id="46096" name="Text Box 9"/>
            <p:cNvSpPr txBox="1">
              <a:spLocks noChangeArrowheads="1"/>
            </p:cNvSpPr>
            <p:nvPr/>
          </p:nvSpPr>
          <p:spPr bwMode="auto">
            <a:xfrm>
              <a:off x="3340" y="998"/>
              <a:ext cx="229" cy="397"/>
            </a:xfrm>
            <a:prstGeom prst="rect">
              <a:avLst/>
            </a:prstGeom>
            <a:noFill/>
            <a:ln w="9525">
              <a:noFill/>
              <a:miter lim="800000"/>
              <a:headEnd/>
              <a:tailEnd/>
            </a:ln>
          </p:spPr>
          <p:txBody>
            <a:bodyPr wrap="none">
              <a:spAutoFit/>
            </a:bodyPr>
            <a:lstStyle/>
            <a:p>
              <a:pPr eaLnBrk="0" hangingPunct="0"/>
              <a:endParaRPr lang="en-US" sz="1400"/>
            </a:p>
          </p:txBody>
        </p:sp>
      </p:grpSp>
      <p:sp>
        <p:nvSpPr>
          <p:cNvPr id="46086" name="Text Box 10"/>
          <p:cNvSpPr txBox="1">
            <a:spLocks noChangeArrowheads="1"/>
          </p:cNvSpPr>
          <p:nvPr/>
        </p:nvSpPr>
        <p:spPr bwMode="auto">
          <a:xfrm>
            <a:off x="2117725" y="6186488"/>
            <a:ext cx="184150" cy="366712"/>
          </a:xfrm>
          <a:prstGeom prst="rect">
            <a:avLst/>
          </a:prstGeom>
          <a:noFill/>
          <a:ln w="9525">
            <a:noFill/>
            <a:miter lim="800000"/>
            <a:headEnd/>
            <a:tailEnd/>
          </a:ln>
        </p:spPr>
        <p:txBody>
          <a:bodyPr wrap="none">
            <a:spAutoFit/>
          </a:bodyPr>
          <a:lstStyle/>
          <a:p>
            <a:endParaRPr lang="en-US" sz="1800">
              <a:latin typeface="Arial" pitchFamily="34" charset="0"/>
            </a:endParaRPr>
          </a:p>
        </p:txBody>
      </p:sp>
      <p:sp>
        <p:nvSpPr>
          <p:cNvPr id="46087" name="Text Box 11"/>
          <p:cNvSpPr txBox="1">
            <a:spLocks noChangeArrowheads="1"/>
          </p:cNvSpPr>
          <p:nvPr/>
        </p:nvSpPr>
        <p:spPr bwMode="auto">
          <a:xfrm>
            <a:off x="2117725" y="6248400"/>
            <a:ext cx="184150" cy="304800"/>
          </a:xfrm>
          <a:prstGeom prst="rect">
            <a:avLst/>
          </a:prstGeom>
          <a:noFill/>
          <a:ln w="9525">
            <a:noFill/>
            <a:miter lim="800000"/>
            <a:headEnd/>
            <a:tailEnd/>
          </a:ln>
        </p:spPr>
        <p:txBody>
          <a:bodyPr wrap="none">
            <a:spAutoFit/>
          </a:bodyPr>
          <a:lstStyle/>
          <a:p>
            <a:endParaRPr lang="en-US" sz="1400">
              <a:latin typeface="Arial" pitchFamily="34" charset="0"/>
            </a:endParaRPr>
          </a:p>
        </p:txBody>
      </p:sp>
      <p:sp>
        <p:nvSpPr>
          <p:cNvPr id="46088" name="Text Box 12"/>
          <p:cNvSpPr txBox="1">
            <a:spLocks noChangeArrowheads="1"/>
          </p:cNvSpPr>
          <p:nvPr/>
        </p:nvSpPr>
        <p:spPr bwMode="auto">
          <a:xfrm>
            <a:off x="1384300" y="1003300"/>
            <a:ext cx="895350" cy="304800"/>
          </a:xfrm>
          <a:prstGeom prst="rect">
            <a:avLst/>
          </a:prstGeom>
          <a:noFill/>
          <a:ln w="9525">
            <a:noFill/>
            <a:miter lim="800000"/>
            <a:headEnd/>
            <a:tailEnd/>
          </a:ln>
        </p:spPr>
        <p:txBody>
          <a:bodyPr wrap="none">
            <a:spAutoFit/>
          </a:bodyPr>
          <a:lstStyle/>
          <a:p>
            <a:r>
              <a:rPr lang="en-US" sz="1400" b="1"/>
              <a:t>82667701</a:t>
            </a:r>
          </a:p>
        </p:txBody>
      </p:sp>
      <p:sp>
        <p:nvSpPr>
          <p:cNvPr id="46094" name="Text Box 14"/>
          <p:cNvSpPr txBox="1">
            <a:spLocks noChangeArrowheads="1"/>
          </p:cNvSpPr>
          <p:nvPr/>
        </p:nvSpPr>
        <p:spPr bwMode="auto">
          <a:xfrm>
            <a:off x="2895600" y="6200775"/>
            <a:ext cx="504190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mtClean="0">
                <a:solidFill>
                  <a:srgbClr val="FF0000"/>
                </a:solidFill>
                <a:effectLst>
                  <a:outerShdw blurRad="38100" dist="38100" dir="2700000" algn="tl">
                    <a:srgbClr val="000000"/>
                  </a:outerShdw>
                </a:effectLst>
                <a:latin typeface="Comic Sans MS" pitchFamily="66" charset="0"/>
              </a:rPr>
              <a:t>http://www.unc.edu/ims/paerllab/</a:t>
            </a:r>
          </a:p>
        </p:txBody>
      </p:sp>
      <p:sp>
        <p:nvSpPr>
          <p:cNvPr id="46095" name="Text Box 15"/>
          <p:cNvSpPr txBox="1">
            <a:spLocks noChangeArrowheads="1"/>
          </p:cNvSpPr>
          <p:nvPr/>
        </p:nvSpPr>
        <p:spPr bwMode="auto">
          <a:xfrm>
            <a:off x="0" y="4932363"/>
            <a:ext cx="2368550" cy="2092325"/>
          </a:xfrm>
          <a:prstGeom prst="rect">
            <a:avLst/>
          </a:prstGeom>
          <a:noFill/>
          <a:ln w="9525">
            <a:noFill/>
            <a:miter lim="800000"/>
            <a:headEnd/>
            <a:tailEnd/>
          </a:ln>
          <a:effectLst/>
        </p:spPr>
        <p:txBody>
          <a:bodyPr wrap="none">
            <a:spAutoFit/>
          </a:bodyPr>
          <a:lstStyle/>
          <a:p>
            <a:pPr>
              <a:defRPr/>
            </a:pPr>
            <a:r>
              <a:rPr lang="en-US" sz="1800" dirty="0">
                <a:solidFill>
                  <a:srgbClr val="FF0000"/>
                </a:solidFill>
                <a:effectLst>
                  <a:outerShdw blurRad="38100" dist="38100" dir="2700000" algn="tl">
                    <a:srgbClr val="000000"/>
                  </a:outerShdw>
                </a:effectLst>
                <a:latin typeface="Comic Sans MS" pitchFamily="66" charset="0"/>
                <a:ea typeface="+mn-ea"/>
              </a:rPr>
              <a:t>Special Thanks to:</a:t>
            </a:r>
          </a:p>
          <a:p>
            <a:pPr>
              <a:defRPr/>
            </a:pPr>
            <a:r>
              <a:rPr lang="en-US" sz="1600" dirty="0">
                <a:solidFill>
                  <a:srgbClr val="FF0000"/>
                </a:solidFill>
                <a:effectLst>
                  <a:outerShdw blurRad="38100" dist="38100" dir="2700000" algn="tl">
                    <a:srgbClr val="000000"/>
                  </a:outerShdw>
                </a:effectLst>
                <a:latin typeface="Comic Sans MS" pitchFamily="66" charset="0"/>
                <a:ea typeface="+mn-ea"/>
              </a:rPr>
              <a:t>Burke Hales</a:t>
            </a:r>
          </a:p>
          <a:p>
            <a:pPr>
              <a:defRPr/>
            </a:pPr>
            <a:r>
              <a:rPr lang="en-US" sz="1600" dirty="0">
                <a:solidFill>
                  <a:srgbClr val="FF0000"/>
                </a:solidFill>
                <a:effectLst>
                  <a:outerShdw blurRad="38100" dist="38100" dir="2700000" algn="tl">
                    <a:srgbClr val="000000"/>
                  </a:outerShdw>
                </a:effectLst>
                <a:latin typeface="Comic Sans MS" pitchFamily="66" charset="0"/>
                <a:ea typeface="+mn-ea"/>
              </a:rPr>
              <a:t>Larry Harding</a:t>
            </a:r>
          </a:p>
          <a:p>
            <a:pPr>
              <a:defRPr/>
            </a:pPr>
            <a:r>
              <a:rPr lang="en-US" sz="1600" dirty="0">
                <a:solidFill>
                  <a:srgbClr val="FF0000"/>
                </a:solidFill>
                <a:effectLst>
                  <a:outerShdw blurRad="38100" dist="38100" dir="2700000" algn="tl">
                    <a:srgbClr val="000000"/>
                  </a:outerShdw>
                </a:effectLst>
                <a:latin typeface="Comic Sans MS" pitchFamily="66" charset="0"/>
                <a:ea typeface="+mn-ea"/>
              </a:rPr>
              <a:t>Alan Joyner</a:t>
            </a:r>
          </a:p>
          <a:p>
            <a:pPr>
              <a:defRPr/>
            </a:pPr>
            <a:r>
              <a:rPr lang="en-US" sz="1600" dirty="0">
                <a:solidFill>
                  <a:srgbClr val="FF0000"/>
                </a:solidFill>
                <a:effectLst>
                  <a:outerShdw blurRad="38100" dist="38100" dir="2700000" algn="tl">
                    <a:srgbClr val="000000"/>
                  </a:outerShdw>
                </a:effectLst>
                <a:latin typeface="Comic Sans MS" pitchFamily="66" charset="0"/>
                <a:ea typeface="+mn-ea"/>
              </a:rPr>
              <a:t>Jeremy </a:t>
            </a:r>
            <a:r>
              <a:rPr lang="en-US" sz="1600" dirty="0" err="1">
                <a:solidFill>
                  <a:srgbClr val="FF0000"/>
                </a:solidFill>
                <a:effectLst>
                  <a:outerShdw blurRad="38100" dist="38100" dir="2700000" algn="tl">
                    <a:srgbClr val="000000"/>
                  </a:outerShdw>
                </a:effectLst>
                <a:latin typeface="Comic Sans MS" pitchFamily="66" charset="0"/>
                <a:ea typeface="+mn-ea"/>
              </a:rPr>
              <a:t>Braddy</a:t>
            </a:r>
            <a:endParaRPr lang="en-US" sz="1600" dirty="0">
              <a:solidFill>
                <a:srgbClr val="FF0000"/>
              </a:solidFill>
              <a:effectLst>
                <a:outerShdw blurRad="38100" dist="38100" dir="2700000" algn="tl">
                  <a:srgbClr val="000000"/>
                </a:outerShdw>
              </a:effectLst>
              <a:latin typeface="Comic Sans MS" pitchFamily="66" charset="0"/>
              <a:ea typeface="+mn-ea"/>
            </a:endParaRPr>
          </a:p>
          <a:p>
            <a:pPr>
              <a:defRPr/>
            </a:pPr>
            <a:r>
              <a:rPr lang="en-US" sz="1600" dirty="0">
                <a:solidFill>
                  <a:srgbClr val="FF0000"/>
                </a:solidFill>
                <a:effectLst>
                  <a:outerShdw blurRad="38100" dist="38100" dir="2700000" algn="tl">
                    <a:srgbClr val="000000"/>
                  </a:outerShdw>
                </a:effectLst>
                <a:latin typeface="Comic Sans MS" pitchFamily="66" charset="0"/>
                <a:ea typeface="+mn-ea"/>
              </a:rPr>
              <a:t>Rick </a:t>
            </a:r>
            <a:r>
              <a:rPr lang="en-US" sz="1600" dirty="0" err="1">
                <a:solidFill>
                  <a:srgbClr val="FF0000"/>
                </a:solidFill>
                <a:effectLst>
                  <a:outerShdw blurRad="38100" dist="38100" dir="2700000" algn="tl">
                    <a:srgbClr val="000000"/>
                  </a:outerShdw>
                </a:effectLst>
                <a:latin typeface="Comic Sans MS" pitchFamily="66" charset="0"/>
                <a:ea typeface="+mn-ea"/>
              </a:rPr>
              <a:t>Luettich</a:t>
            </a:r>
            <a:r>
              <a:rPr lang="en-US" sz="1600" dirty="0">
                <a:solidFill>
                  <a:srgbClr val="FF0000"/>
                </a:solidFill>
                <a:effectLst>
                  <a:outerShdw blurRad="38100" dist="38100" dir="2700000" algn="tl">
                    <a:srgbClr val="000000"/>
                  </a:outerShdw>
                </a:effectLst>
                <a:latin typeface="Comic Sans MS" pitchFamily="66" charset="0"/>
                <a:ea typeface="+mn-ea"/>
              </a:rPr>
              <a:t> and crew</a:t>
            </a:r>
          </a:p>
          <a:p>
            <a:pPr>
              <a:defRPr/>
            </a:pPr>
            <a:r>
              <a:rPr lang="en-US" sz="1600" dirty="0">
                <a:solidFill>
                  <a:srgbClr val="FF0000"/>
                </a:solidFill>
                <a:effectLst>
                  <a:outerShdw blurRad="38100" dist="38100" dir="2700000" algn="tl">
                    <a:srgbClr val="000000"/>
                  </a:outerShdw>
                </a:effectLst>
                <a:latin typeface="Comic Sans MS" pitchFamily="66" charset="0"/>
                <a:ea typeface="+mn-ea"/>
              </a:rPr>
              <a:t>Michael </a:t>
            </a:r>
            <a:r>
              <a:rPr lang="en-US" sz="1600" dirty="0" err="1">
                <a:solidFill>
                  <a:srgbClr val="FF0000"/>
                </a:solidFill>
                <a:effectLst>
                  <a:outerShdw blurRad="38100" dist="38100" dir="2700000" algn="tl">
                    <a:srgbClr val="000000"/>
                  </a:outerShdw>
                </a:effectLst>
                <a:latin typeface="Comic Sans MS" pitchFamily="66" charset="0"/>
                <a:ea typeface="+mn-ea"/>
              </a:rPr>
              <a:t>Wetz</a:t>
            </a:r>
            <a:endParaRPr lang="en-US" sz="1600" dirty="0">
              <a:solidFill>
                <a:srgbClr val="FF0000"/>
              </a:solidFill>
              <a:effectLst>
                <a:outerShdw blurRad="38100" dist="38100" dir="2700000" algn="tl">
                  <a:srgbClr val="000000"/>
                </a:outerShdw>
              </a:effectLst>
              <a:latin typeface="Comic Sans MS" pitchFamily="66" charset="0"/>
              <a:ea typeface="+mn-ea"/>
            </a:endParaRPr>
          </a:p>
          <a:p>
            <a:pPr>
              <a:defRPr/>
            </a:pPr>
            <a:endParaRPr lang="en-US" sz="1600" dirty="0">
              <a:solidFill>
                <a:srgbClr val="FF0000"/>
              </a:solidFill>
              <a:latin typeface="Comic Sans MS" pitchFamily="66" charset="0"/>
              <a:ea typeface="+mn-ea"/>
            </a:endParaRPr>
          </a:p>
        </p:txBody>
      </p:sp>
      <p:pic>
        <p:nvPicPr>
          <p:cNvPr id="46091" name="Picture 16" descr="nsf logo"/>
          <p:cNvPicPr>
            <a:picLocks noChangeAspect="1" noChangeArrowheads="1"/>
          </p:cNvPicPr>
          <p:nvPr/>
        </p:nvPicPr>
        <p:blipFill>
          <a:blip r:embed="rId4" cstate="print"/>
          <a:srcRect/>
          <a:stretch>
            <a:fillRect/>
          </a:stretch>
        </p:blipFill>
        <p:spPr bwMode="auto">
          <a:xfrm>
            <a:off x="685800" y="1485900"/>
            <a:ext cx="914400" cy="914400"/>
          </a:xfrm>
          <a:prstGeom prst="rect">
            <a:avLst/>
          </a:prstGeom>
          <a:noFill/>
          <a:ln w="9525">
            <a:noFill/>
            <a:miter lim="800000"/>
            <a:headEnd/>
            <a:tailEnd/>
          </a:ln>
        </p:spPr>
      </p:pic>
      <p:pic>
        <p:nvPicPr>
          <p:cNvPr id="46092" name="Picture 17" descr="North Carolina Sea Grant">
            <a:hlinkClick r:id="rId5"/>
          </p:cNvPr>
          <p:cNvPicPr>
            <a:picLocks noChangeAspect="1" noChangeArrowheads="1"/>
          </p:cNvPicPr>
          <p:nvPr/>
        </p:nvPicPr>
        <p:blipFill>
          <a:blip r:embed="rId6" cstate="print"/>
          <a:srcRect/>
          <a:stretch>
            <a:fillRect/>
          </a:stretch>
        </p:blipFill>
        <p:spPr bwMode="auto">
          <a:xfrm>
            <a:off x="381000" y="2435225"/>
            <a:ext cx="1447800" cy="917575"/>
          </a:xfrm>
          <a:prstGeom prst="rect">
            <a:avLst/>
          </a:prstGeom>
          <a:solidFill>
            <a:schemeClr val="bg1"/>
          </a:solidFill>
          <a:ln w="9525">
            <a:noFill/>
            <a:miter lim="800000"/>
            <a:headEnd/>
            <a:tailEnd/>
          </a:ln>
        </p:spPr>
      </p:pic>
      <p:pic>
        <p:nvPicPr>
          <p:cNvPr id="46093" name="Picture 20" descr="NC Dept. of Environment and Natural Resources Logo">
            <a:hlinkClick r:id="rId7"/>
          </p:cNvPr>
          <p:cNvPicPr>
            <a:picLocks noChangeAspect="1" noChangeArrowheads="1"/>
          </p:cNvPicPr>
          <p:nvPr/>
        </p:nvPicPr>
        <p:blipFill>
          <a:blip r:embed="rId8" cstate="print"/>
          <a:srcRect/>
          <a:stretch>
            <a:fillRect/>
          </a:stretch>
        </p:blipFill>
        <p:spPr bwMode="auto">
          <a:xfrm>
            <a:off x="533400" y="3403600"/>
            <a:ext cx="1143000" cy="814388"/>
          </a:xfrm>
          <a:prstGeom prst="rect">
            <a:avLst/>
          </a:prstGeom>
          <a:noFill/>
          <a:ln w="9525">
            <a:noFill/>
            <a:miter lim="800000"/>
            <a:headEnd/>
            <a:tailEnd/>
          </a:ln>
        </p:spPr>
      </p:pic>
      <p:pic>
        <p:nvPicPr>
          <p:cNvPr id="4" name="Picture 17" descr="Serdp_Pantone2"/>
          <p:cNvPicPr>
            <a:picLocks noChangeAspect="1" noChangeArrowheads="1"/>
          </p:cNvPicPr>
          <p:nvPr/>
        </p:nvPicPr>
        <p:blipFill>
          <a:blip r:embed="rId9" cstate="print"/>
          <a:srcRect/>
          <a:stretch>
            <a:fillRect/>
          </a:stretch>
        </p:blipFill>
        <p:spPr bwMode="auto">
          <a:xfrm>
            <a:off x="139700" y="4322763"/>
            <a:ext cx="1905000" cy="617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flightlines04_v2_tomedit for ferrymon"/>
          <p:cNvPicPr>
            <a:picLocks noChangeAspect="1" noChangeArrowheads="1"/>
          </p:cNvPicPr>
          <p:nvPr/>
        </p:nvPicPr>
        <p:blipFill>
          <a:blip r:embed="rId3" cstate="print"/>
          <a:srcRect t="8549"/>
          <a:stretch>
            <a:fillRect/>
          </a:stretch>
        </p:blipFill>
        <p:spPr bwMode="auto">
          <a:xfrm>
            <a:off x="239713" y="201613"/>
            <a:ext cx="8659812" cy="6453187"/>
          </a:xfrm>
          <a:prstGeom prst="rect">
            <a:avLst/>
          </a:prstGeom>
          <a:noFill/>
          <a:ln w="9525">
            <a:noFill/>
            <a:miter lim="800000"/>
            <a:headEnd/>
            <a:tailEnd/>
          </a:ln>
        </p:spPr>
      </p:pic>
      <p:sp>
        <p:nvSpPr>
          <p:cNvPr id="29699" name="Rectangle 3"/>
          <p:cNvSpPr>
            <a:spLocks noChangeArrowheads="1"/>
          </p:cNvSpPr>
          <p:nvPr/>
        </p:nvSpPr>
        <p:spPr bwMode="auto">
          <a:xfrm>
            <a:off x="4814888" y="636588"/>
            <a:ext cx="3756025" cy="254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9700" name="Rectangle 4"/>
          <p:cNvSpPr>
            <a:spLocks noChangeArrowheads="1"/>
          </p:cNvSpPr>
          <p:nvPr/>
        </p:nvSpPr>
        <p:spPr bwMode="auto">
          <a:xfrm>
            <a:off x="376238" y="931863"/>
            <a:ext cx="3560762" cy="2743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sz="1800">
              <a:latin typeface="Arial" charset="0"/>
              <a:ea typeface="ＭＳ Ｐゴシック" charset="0"/>
              <a:cs typeface="Arial" charset="0"/>
            </a:endParaRPr>
          </a:p>
        </p:txBody>
      </p:sp>
      <p:sp>
        <p:nvSpPr>
          <p:cNvPr id="29701" name="Text Box 5"/>
          <p:cNvSpPr txBox="1">
            <a:spLocks noChangeArrowheads="1"/>
          </p:cNvSpPr>
          <p:nvPr/>
        </p:nvSpPr>
        <p:spPr bwMode="auto">
          <a:xfrm>
            <a:off x="358775" y="701675"/>
            <a:ext cx="3657600" cy="2843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1800" smtClean="0">
              <a:latin typeface="Arial" charset="0"/>
              <a:cs typeface="Arial" charset="0"/>
            </a:endParaRPr>
          </a:p>
          <a:p>
            <a:pPr eaLnBrk="1" hangingPunct="1">
              <a:spcBef>
                <a:spcPct val="50000"/>
              </a:spcBef>
              <a:defRPr/>
            </a:pPr>
            <a:endParaRPr lang="en-US" sz="1800" smtClean="0">
              <a:latin typeface="Arial" charset="0"/>
              <a:cs typeface="Arial" charset="0"/>
            </a:endParaRPr>
          </a:p>
          <a:p>
            <a:pPr eaLnBrk="1" hangingPunct="1">
              <a:spcBef>
                <a:spcPct val="50000"/>
              </a:spcBef>
              <a:defRPr/>
            </a:pPr>
            <a:endParaRPr lang="en-US" sz="1800" smtClean="0">
              <a:latin typeface="Arial" charset="0"/>
              <a:cs typeface="Arial" charset="0"/>
            </a:endParaRPr>
          </a:p>
          <a:p>
            <a:pPr eaLnBrk="1" hangingPunct="1">
              <a:spcBef>
                <a:spcPct val="50000"/>
              </a:spcBef>
              <a:defRPr/>
            </a:pPr>
            <a:endParaRPr lang="en-US" sz="1800" smtClean="0">
              <a:latin typeface="Arial" charset="0"/>
              <a:cs typeface="Arial" charset="0"/>
            </a:endParaRPr>
          </a:p>
          <a:p>
            <a:pPr eaLnBrk="1" hangingPunct="1">
              <a:spcBef>
                <a:spcPct val="50000"/>
              </a:spcBef>
              <a:defRPr/>
            </a:pPr>
            <a:endParaRPr lang="en-US" sz="1800" smtClean="0">
              <a:latin typeface="Arial" charset="0"/>
              <a:cs typeface="Arial" charset="0"/>
            </a:endParaRPr>
          </a:p>
          <a:p>
            <a:pPr eaLnBrk="1" hangingPunct="1">
              <a:spcBef>
                <a:spcPct val="50000"/>
              </a:spcBef>
              <a:defRPr/>
            </a:pPr>
            <a:endParaRPr lang="en-US" sz="1800" smtClean="0">
              <a:latin typeface="Arial" charset="0"/>
              <a:cs typeface="Arial" charset="0"/>
            </a:endParaRPr>
          </a:p>
          <a:p>
            <a:pPr eaLnBrk="1" hangingPunct="1">
              <a:spcBef>
                <a:spcPct val="50000"/>
              </a:spcBef>
              <a:defRPr/>
            </a:pPr>
            <a:endParaRPr lang="en-US" sz="1800" smtClean="0">
              <a:latin typeface="Arial" charset="0"/>
              <a:cs typeface="Arial" charset="0"/>
            </a:endParaRPr>
          </a:p>
        </p:txBody>
      </p:sp>
      <p:pic>
        <p:nvPicPr>
          <p:cNvPr id="47110" name="Picture 6" descr="EC01-0232-6"/>
          <p:cNvPicPr>
            <a:picLocks noChangeAspect="1" noChangeArrowheads="1"/>
          </p:cNvPicPr>
          <p:nvPr>
            <p:ph sz="half" idx="2"/>
          </p:nvPr>
        </p:nvPicPr>
        <p:blipFill>
          <a:blip r:embed="rId4" cstate="print"/>
          <a:srcRect t="12779" b="25172"/>
          <a:stretch>
            <a:fillRect/>
          </a:stretch>
        </p:blipFill>
        <p:spPr>
          <a:xfrm>
            <a:off x="481013" y="1076325"/>
            <a:ext cx="3303587" cy="1879600"/>
          </a:xfrm>
          <a:noFill/>
          <a:ln>
            <a:solidFill>
              <a:schemeClr val="tx1"/>
            </a:solidFill>
          </a:ln>
        </p:spPr>
      </p:pic>
      <p:pic>
        <p:nvPicPr>
          <p:cNvPr id="47111" name="Picture 7" descr="Im000010"/>
          <p:cNvPicPr>
            <a:picLocks noChangeAspect="1" noChangeArrowheads="1"/>
          </p:cNvPicPr>
          <p:nvPr>
            <p:ph sz="half" idx="1"/>
          </p:nvPr>
        </p:nvPicPr>
        <p:blipFill>
          <a:blip r:embed="rId5" cstate="print"/>
          <a:srcRect l="13757" t="25891" b="18344"/>
          <a:stretch>
            <a:fillRect/>
          </a:stretch>
        </p:blipFill>
        <p:spPr>
          <a:xfrm>
            <a:off x="4924425" y="847725"/>
            <a:ext cx="3482975" cy="1689100"/>
          </a:xfrm>
          <a:noFill/>
        </p:spPr>
      </p:pic>
      <p:sp>
        <p:nvSpPr>
          <p:cNvPr id="29704" name="Text Box 8"/>
          <p:cNvSpPr txBox="1">
            <a:spLocks noChangeArrowheads="1"/>
          </p:cNvSpPr>
          <p:nvPr/>
        </p:nvSpPr>
        <p:spPr bwMode="auto">
          <a:xfrm>
            <a:off x="358775" y="750888"/>
            <a:ext cx="3675063"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1800" smtClean="0">
              <a:latin typeface="Arial" charset="0"/>
              <a:cs typeface="Arial" charset="0"/>
            </a:endParaRPr>
          </a:p>
        </p:txBody>
      </p:sp>
      <p:pic>
        <p:nvPicPr>
          <p:cNvPr id="47113" name="Picture 9" descr="flightline_legend_item 5"/>
          <p:cNvPicPr>
            <a:picLocks noChangeAspect="1" noChangeArrowheads="1"/>
          </p:cNvPicPr>
          <p:nvPr/>
        </p:nvPicPr>
        <p:blipFill>
          <a:blip r:embed="rId6" cstate="print"/>
          <a:srcRect/>
          <a:stretch>
            <a:fillRect/>
          </a:stretch>
        </p:blipFill>
        <p:spPr bwMode="auto">
          <a:xfrm>
            <a:off x="442913" y="3157538"/>
            <a:ext cx="1066800" cy="280987"/>
          </a:xfrm>
          <a:prstGeom prst="rect">
            <a:avLst/>
          </a:prstGeom>
          <a:noFill/>
          <a:ln w="9525">
            <a:noFill/>
            <a:miter lim="800000"/>
            <a:headEnd/>
            <a:tailEnd/>
          </a:ln>
        </p:spPr>
      </p:pic>
      <p:pic>
        <p:nvPicPr>
          <p:cNvPr id="47114" name="Picture 10" descr="flightline_legend_item 7"/>
          <p:cNvPicPr>
            <a:picLocks noChangeAspect="1" noChangeArrowheads="1"/>
          </p:cNvPicPr>
          <p:nvPr/>
        </p:nvPicPr>
        <p:blipFill>
          <a:blip r:embed="rId7" cstate="print"/>
          <a:srcRect/>
          <a:stretch>
            <a:fillRect/>
          </a:stretch>
        </p:blipFill>
        <p:spPr bwMode="auto">
          <a:xfrm>
            <a:off x="4987925" y="2711450"/>
            <a:ext cx="1292225" cy="160338"/>
          </a:xfrm>
          <a:prstGeom prst="rect">
            <a:avLst/>
          </a:prstGeom>
          <a:noFill/>
          <a:ln w="9525">
            <a:noFill/>
            <a:miter lim="800000"/>
            <a:headEnd/>
            <a:tailEnd/>
          </a:ln>
        </p:spPr>
      </p:pic>
      <p:sp>
        <p:nvSpPr>
          <p:cNvPr id="29707" name="Text Box 11"/>
          <p:cNvSpPr txBox="1">
            <a:spLocks noChangeArrowheads="1"/>
          </p:cNvSpPr>
          <p:nvPr/>
        </p:nvSpPr>
        <p:spPr bwMode="auto">
          <a:xfrm>
            <a:off x="1412875" y="2992438"/>
            <a:ext cx="2630488"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400" smtClean="0">
                <a:latin typeface="Comic Sans MS" charset="0"/>
                <a:cs typeface="Arial" charset="0"/>
              </a:rPr>
              <a:t>August 2004 Flight Paths NASA / EPA Modified U2 Aircraft</a:t>
            </a:r>
          </a:p>
        </p:txBody>
      </p:sp>
      <p:sp>
        <p:nvSpPr>
          <p:cNvPr id="29708" name="Text Box 12"/>
          <p:cNvSpPr txBox="1">
            <a:spLocks noChangeArrowheads="1"/>
          </p:cNvSpPr>
          <p:nvPr/>
        </p:nvSpPr>
        <p:spPr bwMode="auto">
          <a:xfrm>
            <a:off x="6465888" y="2613025"/>
            <a:ext cx="1992312"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400" smtClean="0">
                <a:latin typeface="Comic Sans MS" charset="0"/>
                <a:cs typeface="Arial" charset="0"/>
              </a:rPr>
              <a:t>FerryMon Ground Truthing Routes</a:t>
            </a:r>
          </a:p>
        </p:txBody>
      </p:sp>
      <p:sp>
        <p:nvSpPr>
          <p:cNvPr id="85005" name="Text Box 13"/>
          <p:cNvSpPr txBox="1">
            <a:spLocks noChangeArrowheads="1"/>
          </p:cNvSpPr>
          <p:nvPr/>
        </p:nvSpPr>
        <p:spPr bwMode="auto">
          <a:xfrm>
            <a:off x="325438" y="0"/>
            <a:ext cx="6726237"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defRPr/>
            </a:pPr>
            <a:r>
              <a:rPr lang="en-US">
                <a:solidFill>
                  <a:srgbClr val="FF0000"/>
                </a:solidFill>
                <a:effectLst>
                  <a:outerShdw blurRad="38100" dist="38100" dir="2700000" algn="tl">
                    <a:srgbClr val="C0C0C0"/>
                  </a:outerShdw>
                </a:effectLst>
                <a:latin typeface="Comic Sans MS" pitchFamily="66" charset="0"/>
                <a:ea typeface="+mn-ea"/>
                <a:cs typeface="Arial" charset="0"/>
              </a:rPr>
              <a:t>MA Indicators and Remote Sensing</a:t>
            </a:r>
            <a:r>
              <a:rPr lang="en-US">
                <a:latin typeface="Arial" charset="0"/>
                <a:ea typeface="+mn-ea"/>
                <a:cs typeface="Arial" charset="0"/>
              </a:rPr>
              <a:t>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828800" y="15430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endParaRPr lang="en-US">
              <a:latin typeface="Times New Roman" charset="0"/>
              <a:ea typeface="ＭＳ Ｐゴシック" charset="0"/>
            </a:endParaRPr>
          </a:p>
        </p:txBody>
      </p:sp>
      <p:sp>
        <p:nvSpPr>
          <p:cNvPr id="28675" name="Rectangle 3"/>
          <p:cNvSpPr>
            <a:spLocks noChangeArrowheads="1"/>
          </p:cNvSpPr>
          <p:nvPr/>
        </p:nvSpPr>
        <p:spPr bwMode="auto">
          <a:xfrm>
            <a:off x="1828800" y="15430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endParaRPr lang="en-US">
              <a:latin typeface="Times New Roman" charset="0"/>
              <a:ea typeface="ＭＳ Ｐゴシック" charset="0"/>
            </a:endParaRPr>
          </a:p>
        </p:txBody>
      </p:sp>
      <p:pic>
        <p:nvPicPr>
          <p:cNvPr id="48132" name="Picture 4"/>
          <p:cNvPicPr>
            <a:picLocks noChangeAspect="1" noChangeArrowheads="1"/>
          </p:cNvPicPr>
          <p:nvPr/>
        </p:nvPicPr>
        <p:blipFill>
          <a:blip r:embed="rId2" cstate="print"/>
          <a:srcRect/>
          <a:stretch>
            <a:fillRect/>
          </a:stretch>
        </p:blipFill>
        <p:spPr bwMode="auto">
          <a:xfrm>
            <a:off x="381000" y="76200"/>
            <a:ext cx="8763000" cy="6024563"/>
          </a:xfrm>
          <a:prstGeom prst="rect">
            <a:avLst/>
          </a:prstGeom>
          <a:noFill/>
          <a:ln w="9525">
            <a:noFill/>
            <a:miter lim="800000"/>
            <a:headEnd/>
            <a:tailEnd/>
          </a:ln>
        </p:spPr>
      </p:pic>
      <p:sp>
        <p:nvSpPr>
          <p:cNvPr id="48133" name="Text Box 5"/>
          <p:cNvSpPr txBox="1">
            <a:spLocks noChangeArrowheads="1"/>
          </p:cNvSpPr>
          <p:nvPr/>
        </p:nvSpPr>
        <p:spPr bwMode="auto">
          <a:xfrm>
            <a:off x="2870200" y="4648200"/>
            <a:ext cx="2844800" cy="342900"/>
          </a:xfrm>
          <a:prstGeom prst="rect">
            <a:avLst/>
          </a:prstGeom>
          <a:noFill/>
          <a:ln w="9525">
            <a:noFill/>
            <a:miter lim="800000"/>
            <a:headEnd/>
            <a:tailEnd/>
          </a:ln>
        </p:spPr>
        <p:txBody>
          <a:bodyPr/>
          <a:lstStyle/>
          <a:p>
            <a:pPr eaLnBrk="0" hangingPunct="0"/>
            <a:r>
              <a:rPr lang="en-US" sz="1200" b="1"/>
              <a:t>      </a:t>
            </a:r>
            <a:r>
              <a:rPr lang="en-US" sz="1200" b="1">
                <a:sym typeface="Symbol" pitchFamily="18" charset="2"/>
              </a:rPr>
              <a:t></a:t>
            </a:r>
            <a:r>
              <a:rPr lang="en-US" sz="1200" b="1"/>
              <a:t>               Pamlico Sound              </a:t>
            </a:r>
            <a:r>
              <a:rPr lang="en-US" sz="1200" b="1">
                <a:sym typeface="Symbol" pitchFamily="18" charset="2"/>
              </a:rPr>
              <a:t></a:t>
            </a:r>
            <a:endParaRPr lang="en-US" sz="1200" b="1"/>
          </a:p>
        </p:txBody>
      </p:sp>
      <p:pic>
        <p:nvPicPr>
          <p:cNvPr id="28678" name="Picture 6"/>
          <p:cNvPicPr>
            <a:picLocks noChangeArrowheads="1"/>
          </p:cNvPicPr>
          <p:nvPr/>
        </p:nvPicPr>
        <p:blipFill>
          <a:blip r:embed="rId3" cstate="print"/>
          <a:srcRect/>
          <a:stretch>
            <a:fillRect/>
          </a:stretch>
        </p:blipFill>
        <p:spPr bwMode="auto">
          <a:xfrm>
            <a:off x="5791200" y="1219200"/>
            <a:ext cx="1905000"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33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28679" name="Line 7"/>
          <p:cNvSpPr>
            <a:spLocks noChangeShapeType="1"/>
          </p:cNvSpPr>
          <p:nvPr/>
        </p:nvSpPr>
        <p:spPr bwMode="auto">
          <a:xfrm flipV="1">
            <a:off x="6629400" y="2895600"/>
            <a:ext cx="990600" cy="457200"/>
          </a:xfrm>
          <a:prstGeom prst="line">
            <a:avLst/>
          </a:prstGeom>
          <a:noFill/>
          <a:ln w="95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latin typeface="Times New Roman" charset="0"/>
              <a:ea typeface="MS PGothic" charset="0"/>
              <a:cs typeface="MS PGothic" charset="0"/>
            </a:endParaRPr>
          </a:p>
        </p:txBody>
      </p:sp>
      <p:sp>
        <p:nvSpPr>
          <p:cNvPr id="93192" name="Text Box 8"/>
          <p:cNvSpPr txBox="1">
            <a:spLocks noChangeArrowheads="1"/>
          </p:cNvSpPr>
          <p:nvPr/>
        </p:nvSpPr>
        <p:spPr bwMode="auto">
          <a:xfrm>
            <a:off x="6156325" y="6338888"/>
            <a:ext cx="20304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2000" b="1" smtClean="0">
                <a:solidFill>
                  <a:srgbClr val="FF3300"/>
                </a:solidFill>
                <a:effectLst>
                  <a:outerShdw blurRad="38100" dist="38100" dir="2700000" algn="tl">
                    <a:srgbClr val="000000"/>
                  </a:outerShdw>
                </a:effectLst>
              </a:rPr>
              <a:t>Tester et al. 2003</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026"/>
          <p:cNvSpPr txBox="1">
            <a:spLocks noChangeArrowheads="1"/>
          </p:cNvSpPr>
          <p:nvPr/>
        </p:nvSpPr>
        <p:spPr bwMode="auto">
          <a:xfrm>
            <a:off x="2057400" y="-30163"/>
            <a:ext cx="5172075" cy="4619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b="1" smtClean="0">
                <a:solidFill>
                  <a:srgbClr val="FFFF00"/>
                </a:solidFill>
                <a:latin typeface="Comic Sans MS" pitchFamily="66" charset="0"/>
              </a:rPr>
              <a:t>How </a:t>
            </a:r>
            <a:r>
              <a:rPr lang="en-US" altLang="en-US" b="1" smtClean="0">
                <a:solidFill>
                  <a:srgbClr val="FFFF00"/>
                </a:solidFill>
                <a:latin typeface="Comic Sans MS" pitchFamily="66" charset="0"/>
              </a:rPr>
              <a:t>“</a:t>
            </a:r>
            <a:r>
              <a:rPr lang="en-US" b="1" smtClean="0">
                <a:solidFill>
                  <a:srgbClr val="FFFF00"/>
                </a:solidFill>
                <a:latin typeface="Comic Sans MS" pitchFamily="66" charset="0"/>
              </a:rPr>
              <a:t>unusual</a:t>
            </a:r>
            <a:r>
              <a:rPr lang="en-US" altLang="en-US" b="1" smtClean="0">
                <a:solidFill>
                  <a:srgbClr val="FFFF00"/>
                </a:solidFill>
                <a:latin typeface="Comic Sans MS" pitchFamily="66" charset="0"/>
              </a:rPr>
              <a:t>”</a:t>
            </a:r>
            <a:r>
              <a:rPr lang="en-US" b="1" smtClean="0">
                <a:solidFill>
                  <a:srgbClr val="FFFF00"/>
                </a:solidFill>
                <a:latin typeface="Comic Sans MS" pitchFamily="66" charset="0"/>
              </a:rPr>
              <a:t> are the 90</a:t>
            </a:r>
            <a:r>
              <a:rPr lang="en-US" altLang="en-US" b="1" smtClean="0">
                <a:solidFill>
                  <a:srgbClr val="FFFF00"/>
                </a:solidFill>
                <a:latin typeface="Comic Sans MS" pitchFamily="66" charset="0"/>
              </a:rPr>
              <a:t>’</a:t>
            </a:r>
            <a:r>
              <a:rPr lang="en-US" b="1" smtClean="0">
                <a:solidFill>
                  <a:srgbClr val="FFFF00"/>
                </a:solidFill>
                <a:latin typeface="Comic Sans MS" pitchFamily="66" charset="0"/>
              </a:rPr>
              <a:t>s-00</a:t>
            </a:r>
            <a:r>
              <a:rPr lang="en-US" altLang="en-US" b="1" smtClean="0">
                <a:solidFill>
                  <a:srgbClr val="FFFF00"/>
                </a:solidFill>
                <a:latin typeface="Comic Sans MS" pitchFamily="66" charset="0"/>
              </a:rPr>
              <a:t>’</a:t>
            </a:r>
            <a:r>
              <a:rPr lang="en-US" b="1" smtClean="0">
                <a:solidFill>
                  <a:srgbClr val="FFFF00"/>
                </a:solidFill>
                <a:latin typeface="Comic Sans MS" pitchFamily="66" charset="0"/>
              </a:rPr>
              <a:t>s?</a:t>
            </a:r>
          </a:p>
        </p:txBody>
      </p:sp>
      <p:graphicFrame>
        <p:nvGraphicFramePr>
          <p:cNvPr id="49155" name="Object 1027"/>
          <p:cNvGraphicFramePr>
            <a:graphicFrameLocks noChangeAspect="1"/>
          </p:cNvGraphicFramePr>
          <p:nvPr/>
        </p:nvGraphicFramePr>
        <p:xfrm>
          <a:off x="228600" y="3635375"/>
          <a:ext cx="4267200" cy="3298825"/>
        </p:xfrm>
        <a:graphic>
          <a:graphicData uri="http://schemas.openxmlformats.org/presentationml/2006/ole">
            <p:oleObj spid="_x0000_s49155" name="Photo Editor Photo" r:id="rId3" imgW="9431066" imgH="7287642" progId="MSPhotoEd.3">
              <p:embed/>
            </p:oleObj>
          </a:graphicData>
        </a:graphic>
      </p:graphicFrame>
      <p:sp>
        <p:nvSpPr>
          <p:cNvPr id="184326" name="Text Box 1030"/>
          <p:cNvSpPr txBox="1">
            <a:spLocks noChangeArrowheads="1"/>
          </p:cNvSpPr>
          <p:nvPr/>
        </p:nvSpPr>
        <p:spPr bwMode="auto">
          <a:xfrm>
            <a:off x="5943600" y="457200"/>
            <a:ext cx="1782763"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1800" smtClean="0">
                <a:solidFill>
                  <a:srgbClr val="FF0000"/>
                </a:solidFill>
                <a:effectLst>
                  <a:outerShdw blurRad="38100" dist="38100" dir="2700000" algn="tl">
                    <a:srgbClr val="000000"/>
                  </a:outerShdw>
                </a:effectLst>
                <a:latin typeface="Comic Sans MS" pitchFamily="66" charset="0"/>
              </a:rPr>
              <a:t>Past 6 decades</a:t>
            </a:r>
          </a:p>
        </p:txBody>
      </p:sp>
      <p:pic>
        <p:nvPicPr>
          <p:cNvPr id="49157" name="Picture 1032" descr="stormsummary"/>
          <p:cNvPicPr>
            <a:picLocks noChangeAspect="1" noChangeArrowheads="1"/>
          </p:cNvPicPr>
          <p:nvPr/>
        </p:nvPicPr>
        <p:blipFill>
          <a:blip r:embed="rId4" cstate="print"/>
          <a:srcRect/>
          <a:stretch>
            <a:fillRect/>
          </a:stretch>
        </p:blipFill>
        <p:spPr bwMode="auto">
          <a:xfrm>
            <a:off x="4781550" y="4127500"/>
            <a:ext cx="3981450" cy="2654300"/>
          </a:xfrm>
          <a:prstGeom prst="rect">
            <a:avLst/>
          </a:prstGeom>
          <a:noFill/>
          <a:ln w="9525">
            <a:noFill/>
            <a:miter lim="800000"/>
            <a:headEnd/>
            <a:tailEnd/>
          </a:ln>
        </p:spPr>
      </p:pic>
      <p:grpSp>
        <p:nvGrpSpPr>
          <p:cNvPr id="49158" name="Group 1033"/>
          <p:cNvGrpSpPr>
            <a:grpSpLocks/>
          </p:cNvGrpSpPr>
          <p:nvPr/>
        </p:nvGrpSpPr>
        <p:grpSpPr bwMode="auto">
          <a:xfrm>
            <a:off x="4724400" y="685800"/>
            <a:ext cx="4008438" cy="2667000"/>
            <a:chOff x="99" y="36"/>
            <a:chExt cx="5565" cy="4176"/>
          </a:xfrm>
        </p:grpSpPr>
        <p:sp>
          <p:nvSpPr>
            <p:cNvPr id="184330" name="Text Box 1034"/>
            <p:cNvSpPr txBox="1">
              <a:spLocks noChangeArrowheads="1"/>
            </p:cNvSpPr>
            <p:nvPr/>
          </p:nvSpPr>
          <p:spPr bwMode="auto">
            <a:xfrm>
              <a:off x="1573" y="36"/>
              <a:ext cx="361" cy="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mtClean="0">
                  <a:solidFill>
                    <a:srgbClr val="FFFF00"/>
                  </a:solidFill>
                  <a:effectLst>
                    <a:outerShdw blurRad="38100" dist="38100" dir="2700000" algn="tl">
                      <a:srgbClr val="000000"/>
                    </a:outerShdw>
                  </a:effectLst>
                </a:rPr>
                <a:t> </a:t>
              </a:r>
            </a:p>
          </p:txBody>
        </p:sp>
        <p:pic>
          <p:nvPicPr>
            <p:cNvPr id="49162" name="Picture 1035" descr="1944-2003_NC_hurricanes"/>
            <p:cNvPicPr>
              <a:picLocks noChangeAspect="1" noChangeArrowheads="1"/>
            </p:cNvPicPr>
            <p:nvPr/>
          </p:nvPicPr>
          <p:blipFill>
            <a:blip r:embed="rId5" cstate="print"/>
            <a:srcRect/>
            <a:stretch>
              <a:fillRect/>
            </a:stretch>
          </p:blipFill>
          <p:spPr bwMode="auto">
            <a:xfrm>
              <a:off x="99" y="348"/>
              <a:ext cx="5565" cy="3864"/>
            </a:xfrm>
            <a:prstGeom prst="rect">
              <a:avLst/>
            </a:prstGeom>
            <a:noFill/>
            <a:ln w="9525">
              <a:noFill/>
              <a:miter lim="800000"/>
              <a:headEnd/>
              <a:tailEnd/>
            </a:ln>
          </p:spPr>
        </p:pic>
      </p:grpSp>
      <p:sp>
        <p:nvSpPr>
          <p:cNvPr id="184333" name="Text Box 1037"/>
          <p:cNvSpPr txBox="1">
            <a:spLocks noChangeArrowheads="1"/>
          </p:cNvSpPr>
          <p:nvPr/>
        </p:nvSpPr>
        <p:spPr bwMode="auto">
          <a:xfrm>
            <a:off x="4038600" y="3581400"/>
            <a:ext cx="5259388"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1800" smtClean="0">
                <a:solidFill>
                  <a:srgbClr val="FF0000"/>
                </a:solidFill>
                <a:effectLst>
                  <a:outerShdw blurRad="38100" dist="38100" dir="2700000" algn="tl">
                    <a:srgbClr val="000000"/>
                  </a:outerShdw>
                </a:effectLst>
                <a:latin typeface="Comic Sans MS" pitchFamily="66" charset="0"/>
              </a:rPr>
              <a:t>However: the past 2 decades have been </a:t>
            </a:r>
            <a:r>
              <a:rPr lang="en-US" altLang="en-US" sz="1800" smtClean="0">
                <a:solidFill>
                  <a:srgbClr val="FF0000"/>
                </a:solidFill>
                <a:effectLst>
                  <a:outerShdw blurRad="38100" dist="38100" dir="2700000" algn="tl">
                    <a:srgbClr val="000000"/>
                  </a:outerShdw>
                </a:effectLst>
                <a:latin typeface="Comic Sans MS" pitchFamily="66" charset="0"/>
              </a:rPr>
              <a:t>“</a:t>
            </a:r>
            <a:r>
              <a:rPr lang="en-US" sz="1800" smtClean="0">
                <a:solidFill>
                  <a:srgbClr val="FF0000"/>
                </a:solidFill>
                <a:effectLst>
                  <a:outerShdw blurRad="38100" dist="38100" dir="2700000" algn="tl">
                    <a:srgbClr val="000000"/>
                  </a:outerShdw>
                </a:effectLst>
                <a:latin typeface="Comic Sans MS" pitchFamily="66" charset="0"/>
              </a:rPr>
              <a:t>busy</a:t>
            </a:r>
            <a:r>
              <a:rPr lang="en-US" altLang="en-US" sz="1800" smtClean="0">
                <a:solidFill>
                  <a:srgbClr val="FF0000"/>
                </a:solidFill>
                <a:effectLst>
                  <a:outerShdw blurRad="38100" dist="38100" dir="2700000" algn="tl">
                    <a:srgbClr val="000000"/>
                  </a:outerShdw>
                </a:effectLst>
                <a:latin typeface="Comic Sans MS" pitchFamily="66" charset="0"/>
              </a:rPr>
              <a:t>”</a:t>
            </a:r>
            <a:endParaRPr lang="en-US" sz="1800" smtClean="0">
              <a:solidFill>
                <a:srgbClr val="FF0000"/>
              </a:solidFill>
              <a:effectLst>
                <a:outerShdw blurRad="38100" dist="38100" dir="2700000" algn="tl">
                  <a:srgbClr val="000000"/>
                </a:outerShdw>
              </a:effectLst>
              <a:latin typeface="Comic Sans MS" pitchFamily="66" charset="0"/>
            </a:endParaRPr>
          </a:p>
        </p:txBody>
      </p:sp>
      <p:pic>
        <p:nvPicPr>
          <p:cNvPr id="49160" name="Picture 9" descr="Major Hurrican history 1851_2010_mjrhurr.jpg"/>
          <p:cNvPicPr>
            <a:picLocks noChangeAspect="1"/>
          </p:cNvPicPr>
          <p:nvPr/>
        </p:nvPicPr>
        <p:blipFill>
          <a:blip r:embed="rId6" cstate="print"/>
          <a:srcRect/>
          <a:stretch>
            <a:fillRect/>
          </a:stretch>
        </p:blipFill>
        <p:spPr bwMode="auto">
          <a:xfrm>
            <a:off x="341313" y="609600"/>
            <a:ext cx="4230687" cy="2782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1412875" y="304800"/>
            <a:ext cx="6464300" cy="4619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b="1" smtClean="0">
                <a:solidFill>
                  <a:srgbClr val="FFFF00"/>
                </a:solidFill>
                <a:effectLst>
                  <a:outerShdw blurRad="38100" dist="38100" dir="2700000" algn="tl">
                    <a:srgbClr val="000000"/>
                  </a:outerShdw>
                </a:effectLst>
                <a:latin typeface="Comic Sans MS" pitchFamily="66" charset="0"/>
              </a:rPr>
              <a:t>Why the concern about tropical cyclones? </a:t>
            </a:r>
          </a:p>
        </p:txBody>
      </p:sp>
      <p:sp>
        <p:nvSpPr>
          <p:cNvPr id="182275" name="Text Box 3"/>
          <p:cNvSpPr txBox="1">
            <a:spLocks noChangeArrowheads="1"/>
          </p:cNvSpPr>
          <p:nvPr/>
        </p:nvSpPr>
        <p:spPr bwMode="auto">
          <a:xfrm>
            <a:off x="787400" y="1096963"/>
            <a:ext cx="7639050" cy="731837"/>
          </a:xfrm>
          <a:prstGeom prst="rect">
            <a:avLst/>
          </a:prstGeom>
          <a:noFill/>
          <a:ln w="9525">
            <a:noFill/>
            <a:miter lim="800000"/>
            <a:headEnd/>
            <a:tailEnd/>
          </a:ln>
          <a:effectLst/>
        </p:spPr>
        <p:txBody>
          <a:bodyPr wrap="none">
            <a:spAutoFit/>
          </a:bodyPr>
          <a:lstStyle/>
          <a:p>
            <a:pPr algn="ctr">
              <a:defRPr/>
            </a:pPr>
            <a:r>
              <a:rPr lang="en-US" b="1" dirty="0">
                <a:solidFill>
                  <a:schemeClr val="bg1"/>
                </a:solidFill>
                <a:effectLst>
                  <a:outerShdw blurRad="38100" dist="38100" dir="2700000" algn="tl">
                    <a:srgbClr val="000000"/>
                  </a:outerShdw>
                </a:effectLst>
                <a:latin typeface="Comic Sans MS" pitchFamily="66" charset="0"/>
                <a:ea typeface="+mn-ea"/>
              </a:rPr>
              <a:t>Large Hydrologic perturbations </a:t>
            </a:r>
          </a:p>
          <a:p>
            <a:pPr algn="ctr">
              <a:defRPr/>
            </a:pPr>
            <a:r>
              <a:rPr lang="en-US" sz="1800" b="1" dirty="0">
                <a:solidFill>
                  <a:schemeClr val="bg1"/>
                </a:solidFill>
                <a:effectLst>
                  <a:outerShdw blurRad="38100" dist="38100" dir="2700000" algn="tl">
                    <a:srgbClr val="000000"/>
                  </a:outerShdw>
                </a:effectLst>
                <a:latin typeface="Comic Sans MS" pitchFamily="66" charset="0"/>
                <a:ea typeface="+mn-ea"/>
              </a:rPr>
              <a:t>(lots of water, quickly, and persistent flooding in low-lying areas) </a:t>
            </a:r>
            <a:endParaRPr lang="en-US" b="1" dirty="0">
              <a:solidFill>
                <a:schemeClr val="bg1"/>
              </a:solidFill>
              <a:effectLst>
                <a:outerShdw blurRad="38100" dist="38100" dir="2700000" algn="tl">
                  <a:srgbClr val="000000"/>
                </a:outerShdw>
              </a:effectLst>
              <a:latin typeface="Comic Sans MS" pitchFamily="66" charset="0"/>
              <a:ea typeface="+mn-ea"/>
            </a:endParaRPr>
          </a:p>
        </p:txBody>
      </p:sp>
      <p:sp>
        <p:nvSpPr>
          <p:cNvPr id="182276" name="Text Box 4"/>
          <p:cNvSpPr txBox="1">
            <a:spLocks noChangeArrowheads="1"/>
          </p:cNvSpPr>
          <p:nvPr/>
        </p:nvSpPr>
        <p:spPr bwMode="auto">
          <a:xfrm>
            <a:off x="908050" y="1905000"/>
            <a:ext cx="747395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b="1" smtClean="0">
                <a:solidFill>
                  <a:srgbClr val="FF0000"/>
                </a:solidFill>
                <a:effectLst>
                  <a:outerShdw blurRad="38100" dist="38100" dir="2700000" algn="tl">
                    <a:srgbClr val="000000"/>
                  </a:outerShdw>
                </a:effectLst>
                <a:latin typeface="Comic Sans MS" pitchFamily="66" charset="0"/>
              </a:rPr>
              <a:t>Increased Nutrient and other contaminant inputs</a:t>
            </a:r>
          </a:p>
        </p:txBody>
      </p:sp>
      <p:sp>
        <p:nvSpPr>
          <p:cNvPr id="182277" name="Text Box 5"/>
          <p:cNvSpPr txBox="1">
            <a:spLocks noChangeArrowheads="1"/>
          </p:cNvSpPr>
          <p:nvPr/>
        </p:nvSpPr>
        <p:spPr bwMode="auto">
          <a:xfrm>
            <a:off x="152400" y="2362200"/>
            <a:ext cx="9177338" cy="457200"/>
          </a:xfrm>
          <a:prstGeom prst="rect">
            <a:avLst/>
          </a:prstGeom>
          <a:noFill/>
          <a:ln w="9525">
            <a:noFill/>
            <a:miter lim="800000"/>
            <a:headEnd/>
            <a:tailEnd/>
          </a:ln>
          <a:effectLst/>
        </p:spPr>
        <p:txBody>
          <a:bodyPr wrap="none">
            <a:spAutoFit/>
          </a:bodyPr>
          <a:lstStyle/>
          <a:p>
            <a:pPr>
              <a:defRPr/>
            </a:pPr>
            <a:r>
              <a:rPr lang="en-US" b="1">
                <a:effectLst>
                  <a:outerShdw blurRad="38100" dist="38100" dir="2700000" algn="tl">
                    <a:srgbClr val="FFFFFF"/>
                  </a:outerShdw>
                </a:effectLst>
                <a:latin typeface="Comic Sans MS" pitchFamily="66" charset="0"/>
                <a:ea typeface="+mn-ea"/>
              </a:rPr>
              <a:t>Changes in sediment dynamics  </a:t>
            </a:r>
            <a:r>
              <a:rPr lang="en-US" sz="1800" b="1">
                <a:effectLst>
                  <a:outerShdw blurRad="38100" dist="38100" dir="2700000" algn="tl">
                    <a:srgbClr val="FFFFFF"/>
                  </a:outerShdw>
                </a:effectLst>
                <a:latin typeface="Comic Sans MS" pitchFamily="66" charset="0"/>
                <a:ea typeface="+mn-ea"/>
              </a:rPr>
              <a:t>(transport, deposition, resuspension)</a:t>
            </a:r>
            <a:r>
              <a:rPr lang="en-US" b="1">
                <a:latin typeface="Comic Sans MS" pitchFamily="66" charset="0"/>
                <a:ea typeface="+mn-ea"/>
              </a:rPr>
              <a:t>  </a:t>
            </a:r>
          </a:p>
        </p:txBody>
      </p:sp>
      <p:sp>
        <p:nvSpPr>
          <p:cNvPr id="182278" name="Text Box 6"/>
          <p:cNvSpPr txBox="1">
            <a:spLocks noChangeArrowheads="1"/>
          </p:cNvSpPr>
          <p:nvPr/>
        </p:nvSpPr>
        <p:spPr bwMode="auto">
          <a:xfrm>
            <a:off x="1371600" y="2819400"/>
            <a:ext cx="6789738" cy="457200"/>
          </a:xfrm>
          <a:prstGeom prst="rect">
            <a:avLst/>
          </a:prstGeom>
          <a:noFill/>
          <a:ln w="9525">
            <a:noFill/>
            <a:miter lim="800000"/>
            <a:headEnd/>
            <a:tailEnd/>
          </a:ln>
          <a:effectLst/>
        </p:spPr>
        <p:txBody>
          <a:bodyPr wrap="none">
            <a:spAutoFit/>
          </a:bodyPr>
          <a:lstStyle/>
          <a:p>
            <a:pPr>
              <a:defRPr/>
            </a:pPr>
            <a:r>
              <a:rPr lang="en-US" b="1">
                <a:solidFill>
                  <a:srgbClr val="A40CA8"/>
                </a:solidFill>
                <a:effectLst>
                  <a:outerShdw blurRad="38100" dist="38100" dir="2700000" algn="tl">
                    <a:srgbClr val="000000"/>
                  </a:outerShdw>
                </a:effectLst>
                <a:latin typeface="Comic Sans MS" pitchFamily="66" charset="0"/>
                <a:ea typeface="+mn-ea"/>
              </a:rPr>
              <a:t>Biotic alterations </a:t>
            </a:r>
            <a:r>
              <a:rPr lang="en-US" sz="1800" b="1">
                <a:solidFill>
                  <a:srgbClr val="A40CA8"/>
                </a:solidFill>
                <a:effectLst>
                  <a:outerShdw blurRad="38100" dist="38100" dir="2700000" algn="tl">
                    <a:srgbClr val="000000"/>
                  </a:outerShdw>
                </a:effectLst>
                <a:latin typeface="Comic Sans MS" pitchFamily="66" charset="0"/>
                <a:ea typeface="+mn-ea"/>
              </a:rPr>
              <a:t>(water quality, habitat, food webs)</a:t>
            </a:r>
            <a:endParaRPr lang="en-US" b="1">
              <a:solidFill>
                <a:srgbClr val="A40CA8"/>
              </a:solidFill>
              <a:effectLst>
                <a:outerShdw blurRad="38100" dist="38100" dir="2700000" algn="tl">
                  <a:srgbClr val="000000"/>
                </a:outerShdw>
              </a:effectLst>
              <a:latin typeface="Comic Sans MS" pitchFamily="66" charset="0"/>
              <a:ea typeface="+mn-ea"/>
            </a:endParaRPr>
          </a:p>
        </p:txBody>
      </p:sp>
      <p:sp>
        <p:nvSpPr>
          <p:cNvPr id="182279" name="Text Box 7"/>
          <p:cNvSpPr txBox="1">
            <a:spLocks noChangeArrowheads="1"/>
          </p:cNvSpPr>
          <p:nvPr/>
        </p:nvSpPr>
        <p:spPr bwMode="auto">
          <a:xfrm>
            <a:off x="457200" y="3124200"/>
            <a:ext cx="8001000" cy="9540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dirty="0" smtClean="0">
                <a:solidFill>
                  <a:srgbClr val="FFFF00"/>
                </a:solidFill>
                <a:effectLst>
                  <a:outerShdw blurRad="38100" dist="38100" dir="2700000" algn="tl">
                    <a:srgbClr val="000000"/>
                  </a:outerShdw>
                </a:effectLst>
                <a:latin typeface="Comic Sans MS" pitchFamily="66" charset="0"/>
              </a:rPr>
              <a:t> </a:t>
            </a:r>
            <a:r>
              <a:rPr lang="en-US" sz="1400" b="1" dirty="0" smtClean="0">
                <a:solidFill>
                  <a:srgbClr val="FFFF00"/>
                </a:solidFill>
                <a:effectLst>
                  <a:outerShdw blurRad="38100" dist="38100" dir="2700000" algn="tl">
                    <a:srgbClr val="000000"/>
                  </a:outerShdw>
                </a:effectLst>
                <a:latin typeface="Comic Sans MS" pitchFamily="66" charset="0"/>
              </a:rPr>
              <a:t>Reason for concern………</a:t>
            </a:r>
          </a:p>
          <a:p>
            <a:pPr eaLnBrk="1" hangingPunct="1">
              <a:defRPr/>
            </a:pPr>
            <a:r>
              <a:rPr lang="en-US" sz="1400" b="1" dirty="0" smtClean="0">
                <a:solidFill>
                  <a:srgbClr val="FFFF00"/>
                </a:solidFill>
                <a:effectLst>
                  <a:outerShdw blurRad="38100" dist="38100" dir="2700000" algn="tl">
                    <a:srgbClr val="000000"/>
                  </a:outerShdw>
                </a:effectLst>
                <a:latin typeface="Comic Sans MS" pitchFamily="66" charset="0"/>
              </a:rPr>
              <a:t>           </a:t>
            </a:r>
            <a:r>
              <a:rPr lang="ja-JP" altLang="en-US" sz="1400" b="1" dirty="0" smtClean="0">
                <a:solidFill>
                  <a:srgbClr val="FFFF00"/>
                </a:solidFill>
                <a:effectLst>
                  <a:outerShdw blurRad="38100" dist="38100" dir="2700000" algn="tl">
                    <a:srgbClr val="000000"/>
                  </a:outerShdw>
                </a:effectLst>
                <a:latin typeface="Comic Sans MS" pitchFamily="66" charset="0"/>
              </a:rPr>
              <a:t>“</a:t>
            </a:r>
            <a:r>
              <a:rPr lang="en-US" altLang="ja-JP" sz="1400" b="1" dirty="0" smtClean="0">
                <a:solidFill>
                  <a:srgbClr val="FFFF00"/>
                </a:solidFill>
                <a:effectLst>
                  <a:outerShdw blurRad="38100" dist="38100" dir="2700000" algn="tl">
                    <a:srgbClr val="000000"/>
                  </a:outerShdw>
                </a:effectLst>
                <a:latin typeface="Comic Sans MS" pitchFamily="66" charset="0"/>
              </a:rPr>
              <a:t>We appear to be in a period of elevated tropical cyclone activity</a:t>
            </a:r>
            <a:r>
              <a:rPr lang="ja-JP" altLang="en-US" sz="1400" b="1" dirty="0" smtClean="0">
                <a:solidFill>
                  <a:srgbClr val="FFFF00"/>
                </a:solidFill>
                <a:effectLst>
                  <a:outerShdw blurRad="38100" dist="38100" dir="2700000" algn="tl">
                    <a:srgbClr val="000000"/>
                  </a:outerShdw>
                </a:effectLst>
                <a:latin typeface="Comic Sans MS" pitchFamily="66" charset="0"/>
              </a:rPr>
              <a:t>”</a:t>
            </a:r>
            <a:endParaRPr lang="en-US" altLang="ja-JP" sz="1400" b="1" dirty="0" smtClean="0">
              <a:solidFill>
                <a:srgbClr val="FFFF00"/>
              </a:solidFill>
              <a:effectLst>
                <a:outerShdw blurRad="38100" dist="38100" dir="2700000" algn="tl">
                  <a:srgbClr val="000000"/>
                </a:outerShdw>
              </a:effectLst>
              <a:latin typeface="Comic Sans MS" pitchFamily="66" charset="0"/>
            </a:endParaRPr>
          </a:p>
          <a:p>
            <a:pPr eaLnBrk="1" hangingPunct="1">
              <a:defRPr/>
            </a:pPr>
            <a:r>
              <a:rPr lang="en-US" sz="1800" dirty="0" smtClean="0">
                <a:solidFill>
                  <a:srgbClr val="FFFF00"/>
                </a:solidFill>
                <a:effectLst>
                  <a:outerShdw blurRad="38100" dist="38100" dir="2700000" algn="tl">
                    <a:srgbClr val="000000"/>
                  </a:outerShdw>
                </a:effectLst>
                <a:latin typeface="Comic Sans MS" pitchFamily="66" charset="0"/>
              </a:rPr>
              <a:t>			       </a:t>
            </a:r>
            <a:r>
              <a:rPr lang="en-US" sz="1200" dirty="0" smtClean="0">
                <a:solidFill>
                  <a:srgbClr val="FFFF00"/>
                </a:solidFill>
                <a:effectLst>
                  <a:outerShdw blurRad="38100" dist="38100" dir="2700000" algn="tl">
                    <a:srgbClr val="000000"/>
                  </a:outerShdw>
                </a:effectLst>
                <a:latin typeface="Comic Sans MS" pitchFamily="66" charset="0"/>
              </a:rPr>
              <a:t>Webster et al. 2005, Emanuel 2005</a:t>
            </a:r>
            <a:endParaRPr lang="en-US" sz="1800" dirty="0" smtClean="0">
              <a:solidFill>
                <a:srgbClr val="FFFF00"/>
              </a:solidFill>
              <a:effectLst>
                <a:outerShdw blurRad="38100" dist="38100" dir="2700000" algn="tl">
                  <a:srgbClr val="000000"/>
                </a:outerShdw>
              </a:effectLst>
              <a:latin typeface="Comic Sans MS" pitchFamily="66" charset="0"/>
            </a:endParaRPr>
          </a:p>
        </p:txBody>
      </p:sp>
      <p:sp>
        <p:nvSpPr>
          <p:cNvPr id="182285" name="Text Box 13"/>
          <p:cNvSpPr txBox="1">
            <a:spLocks noChangeArrowheads="1"/>
          </p:cNvSpPr>
          <p:nvPr/>
        </p:nvSpPr>
        <p:spPr bwMode="auto">
          <a:xfrm>
            <a:off x="717550" y="6553200"/>
            <a:ext cx="3397250" cy="27622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1200" smtClean="0">
                <a:solidFill>
                  <a:srgbClr val="FF0000"/>
                </a:solidFill>
                <a:effectLst>
                  <a:outerShdw blurRad="38100" dist="38100" dir="2700000" algn="tl">
                    <a:srgbClr val="000000"/>
                  </a:outerShdw>
                </a:effectLst>
                <a:latin typeface="Comic Sans MS" pitchFamily="66" charset="0"/>
              </a:rPr>
              <a:t>Source: NOAA, Natl. Hurricane Center</a:t>
            </a:r>
          </a:p>
        </p:txBody>
      </p:sp>
      <p:pic>
        <p:nvPicPr>
          <p:cNvPr id="6153" name="Picture 2" descr="http://www.skepticalscience.com/pics/NATS_frequency.gif"/>
          <p:cNvPicPr>
            <a:picLocks noChangeAspect="1" noChangeArrowheads="1"/>
          </p:cNvPicPr>
          <p:nvPr/>
        </p:nvPicPr>
        <p:blipFill>
          <a:blip r:embed="rId3" cstate="print"/>
          <a:srcRect/>
          <a:stretch>
            <a:fillRect/>
          </a:stretch>
        </p:blipFill>
        <p:spPr bwMode="auto">
          <a:xfrm>
            <a:off x="4876800" y="4114800"/>
            <a:ext cx="3657600" cy="2625725"/>
          </a:xfrm>
          <a:prstGeom prst="rect">
            <a:avLst/>
          </a:prstGeom>
          <a:noFill/>
          <a:ln w="9525">
            <a:noFill/>
            <a:miter lim="800000"/>
            <a:headEnd/>
            <a:tailEnd/>
          </a:ln>
        </p:spPr>
      </p:pic>
      <p:pic>
        <p:nvPicPr>
          <p:cNvPr id="6154" name="Picture 9" descr="Major Hurrican history 1851_2010_mjrhurr.jpg"/>
          <p:cNvPicPr>
            <a:picLocks noChangeAspect="1"/>
          </p:cNvPicPr>
          <p:nvPr/>
        </p:nvPicPr>
        <p:blipFill>
          <a:blip r:embed="rId4" cstate="print"/>
          <a:srcRect/>
          <a:stretch>
            <a:fillRect/>
          </a:stretch>
        </p:blipFill>
        <p:spPr bwMode="auto">
          <a:xfrm>
            <a:off x="685800" y="4181475"/>
            <a:ext cx="3489325" cy="2295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22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22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227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2279"/>
                                        </p:tgtEl>
                                        <p:attrNameLst>
                                          <p:attrName>style.visibility</p:attrName>
                                        </p:attrNameLst>
                                      </p:cBhvr>
                                      <p:to>
                                        <p:strVal val="visible"/>
                                      </p:to>
                                    </p:set>
                                  </p:childTnLst>
                                </p:cTn>
                              </p:par>
                              <p:par>
                                <p:cTn id="23" presetID="2" presetClass="entr" presetSubtype="8" fill="hold" grpId="0" nodeType="withEffect">
                                  <p:stCondLst>
                                    <p:cond delay="0"/>
                                  </p:stCondLst>
                                  <p:childTnLst>
                                    <p:set>
                                      <p:cBhvr>
                                        <p:cTn id="24" dur="1" fill="hold">
                                          <p:stCondLst>
                                            <p:cond delay="0"/>
                                          </p:stCondLst>
                                        </p:cTn>
                                        <p:tgtEl>
                                          <p:spTgt spid="182285"/>
                                        </p:tgtEl>
                                        <p:attrNameLst>
                                          <p:attrName>style.visibility</p:attrName>
                                        </p:attrNameLst>
                                      </p:cBhvr>
                                      <p:to>
                                        <p:strVal val="visible"/>
                                      </p:to>
                                    </p:set>
                                    <p:anim calcmode="lin" valueType="num">
                                      <p:cBhvr additive="base">
                                        <p:cTn id="25" dur="500" fill="hold"/>
                                        <p:tgtEl>
                                          <p:spTgt spid="182285"/>
                                        </p:tgtEl>
                                        <p:attrNameLst>
                                          <p:attrName>ppt_x</p:attrName>
                                        </p:attrNameLst>
                                      </p:cBhvr>
                                      <p:tavLst>
                                        <p:tav tm="0">
                                          <p:val>
                                            <p:strVal val="0-#ppt_w/2"/>
                                          </p:val>
                                        </p:tav>
                                        <p:tav tm="100000">
                                          <p:val>
                                            <p:strVal val="#ppt_x"/>
                                          </p:val>
                                        </p:tav>
                                      </p:tavLst>
                                    </p:anim>
                                    <p:anim calcmode="lin" valueType="num">
                                      <p:cBhvr additive="base">
                                        <p:cTn id="26" dur="500" fill="hold"/>
                                        <p:tgtEl>
                                          <p:spTgt spid="182285"/>
                                        </p:tgtEl>
                                        <p:attrNameLst>
                                          <p:attrName>ppt_y</p:attrName>
                                        </p:attrNameLst>
                                      </p:cBhvr>
                                      <p:tavLst>
                                        <p:tav tm="0">
                                          <p:val>
                                            <p:strVal val="#ppt_y"/>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61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autoUpdateAnimBg="0"/>
      <p:bldP spid="182276" grpId="0" autoUpdateAnimBg="0"/>
      <p:bldP spid="182277" grpId="0" autoUpdateAnimBg="0"/>
      <p:bldP spid="182278" grpId="0" autoUpdateAnimBg="0"/>
      <p:bldP spid="182279" grpId="0" autoUpdateAnimBg="0"/>
      <p:bldP spid="18228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p:cNvPicPr>
            <a:picLocks noChangeAspect="1"/>
          </p:cNvPicPr>
          <p:nvPr/>
        </p:nvPicPr>
        <p:blipFill>
          <a:blip r:embed="rId2" cstate="print"/>
          <a:srcRect/>
          <a:stretch>
            <a:fillRect/>
          </a:stretch>
        </p:blipFill>
        <p:spPr bwMode="auto">
          <a:xfrm>
            <a:off x="1000125" y="228600"/>
            <a:ext cx="7204075" cy="6461125"/>
          </a:xfrm>
          <a:prstGeom prst="rect">
            <a:avLst/>
          </a:prstGeom>
          <a:noFill/>
          <a:ln w="9525">
            <a:noFill/>
            <a:miter lim="800000"/>
            <a:headEnd/>
            <a:tailEnd/>
          </a:ln>
        </p:spPr>
      </p:pic>
      <p:pic>
        <p:nvPicPr>
          <p:cNvPr id="8" name="Picture 7"/>
          <p:cNvPicPr>
            <a:picLocks noChangeAspect="1"/>
          </p:cNvPicPr>
          <p:nvPr/>
        </p:nvPicPr>
        <p:blipFill>
          <a:blip r:embed="rId3" cstate="print"/>
          <a:srcRect/>
          <a:stretch>
            <a:fillRect/>
          </a:stretch>
        </p:blipFill>
        <p:spPr bwMode="auto">
          <a:xfrm>
            <a:off x="990600" y="228600"/>
            <a:ext cx="7205663" cy="6461125"/>
          </a:xfrm>
          <a:prstGeom prst="rect">
            <a:avLst/>
          </a:prstGeom>
          <a:noFill/>
          <a:ln w="9525">
            <a:noFill/>
            <a:miter lim="800000"/>
            <a:headEnd/>
            <a:tailEnd/>
          </a:ln>
        </p:spPr>
      </p:pic>
      <p:pic>
        <p:nvPicPr>
          <p:cNvPr id="10" name="Picture 9"/>
          <p:cNvPicPr>
            <a:picLocks noChangeAspect="1"/>
          </p:cNvPicPr>
          <p:nvPr/>
        </p:nvPicPr>
        <p:blipFill>
          <a:blip r:embed="rId4" cstate="print"/>
          <a:srcRect/>
          <a:stretch>
            <a:fillRect/>
          </a:stretch>
        </p:blipFill>
        <p:spPr bwMode="auto">
          <a:xfrm>
            <a:off x="990600" y="228600"/>
            <a:ext cx="7205663" cy="6461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3"/>
          <p:cNvPicPr>
            <a:picLocks noChangeAspect="1"/>
          </p:cNvPicPr>
          <p:nvPr/>
        </p:nvPicPr>
        <p:blipFill>
          <a:blip r:embed="rId2" cstate="print"/>
          <a:srcRect/>
          <a:stretch>
            <a:fillRect/>
          </a:stretch>
        </p:blipFill>
        <p:spPr bwMode="auto">
          <a:xfrm>
            <a:off x="536575" y="758825"/>
            <a:ext cx="8070850" cy="5340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3monitoringprograms"/>
          <p:cNvPicPr>
            <a:picLocks noChangeAspect="1" noChangeArrowheads="1"/>
          </p:cNvPicPr>
          <p:nvPr/>
        </p:nvPicPr>
        <p:blipFill>
          <a:blip r:embed="rId3" cstate="print"/>
          <a:srcRect/>
          <a:stretch>
            <a:fillRect/>
          </a:stretch>
        </p:blipFill>
        <p:spPr bwMode="auto">
          <a:xfrm>
            <a:off x="3200400" y="685800"/>
            <a:ext cx="5867400" cy="5318125"/>
          </a:xfrm>
          <a:prstGeom prst="rect">
            <a:avLst/>
          </a:prstGeom>
          <a:noFill/>
          <a:ln w="63500">
            <a:solidFill>
              <a:srgbClr val="FFFF00"/>
            </a:solidFill>
            <a:miter lim="800000"/>
            <a:headEnd/>
            <a:tailEnd/>
          </a:ln>
        </p:spPr>
      </p:pic>
      <p:sp>
        <p:nvSpPr>
          <p:cNvPr id="195587" name="Text Box 3"/>
          <p:cNvSpPr txBox="1">
            <a:spLocks noChangeArrowheads="1"/>
          </p:cNvSpPr>
          <p:nvPr/>
        </p:nvSpPr>
        <p:spPr bwMode="auto">
          <a:xfrm>
            <a:off x="325438" y="0"/>
            <a:ext cx="8558212" cy="6461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defRPr/>
            </a:pPr>
            <a:r>
              <a:rPr lang="en-US" sz="1800" b="1" smtClean="0">
                <a:solidFill>
                  <a:srgbClr val="FFFF00"/>
                </a:solidFill>
                <a:effectLst>
                  <a:outerShdw blurRad="38100" dist="38100" dir="2700000" algn="tl">
                    <a:srgbClr val="000000"/>
                  </a:outerShdw>
                </a:effectLst>
                <a:latin typeface="Comic Sans MS" pitchFamily="66" charset="0"/>
              </a:rPr>
              <a:t>Assessing Ecosystem Impacts: Phytoplankton &gt;80% of Primary Production,</a:t>
            </a:r>
          </a:p>
          <a:p>
            <a:pPr algn="ctr" eaLnBrk="1" hangingPunct="1">
              <a:defRPr/>
            </a:pPr>
            <a:r>
              <a:rPr lang="en-US" sz="1800" b="1" smtClean="0">
                <a:solidFill>
                  <a:srgbClr val="FFFF00"/>
                </a:solidFill>
                <a:effectLst>
                  <a:outerShdw blurRad="38100" dist="38100" dir="2700000" algn="tl">
                    <a:srgbClr val="000000"/>
                  </a:outerShdw>
                </a:effectLst>
                <a:latin typeface="Comic Sans MS" pitchFamily="66" charset="0"/>
              </a:rPr>
              <a:t>and hence hence relevant indicator of biogeochemical and WQ changes</a:t>
            </a:r>
          </a:p>
        </p:txBody>
      </p:sp>
      <p:graphicFrame>
        <p:nvGraphicFramePr>
          <p:cNvPr id="10244" name="Object 4"/>
          <p:cNvGraphicFramePr>
            <a:graphicFrameLocks noChangeAspect="1"/>
          </p:cNvGraphicFramePr>
          <p:nvPr/>
        </p:nvGraphicFramePr>
        <p:xfrm>
          <a:off x="0" y="3489325"/>
          <a:ext cx="3962400" cy="3368675"/>
        </p:xfrm>
        <a:graphic>
          <a:graphicData uri="http://schemas.openxmlformats.org/presentationml/2006/ole">
            <p:oleObj spid="_x0000_s10244" name="Photo Editor Photo" r:id="rId4" imgW="9142857" imgH="7771429" progId="MSPhotoEd.3">
              <p:embed/>
            </p:oleObj>
          </a:graphicData>
        </a:graphic>
      </p:graphicFrame>
      <p:sp>
        <p:nvSpPr>
          <p:cNvPr id="195589" name="Text Box 5"/>
          <p:cNvSpPr txBox="1">
            <a:spLocks noChangeArrowheads="1"/>
          </p:cNvSpPr>
          <p:nvPr/>
        </p:nvSpPr>
        <p:spPr bwMode="auto">
          <a:xfrm>
            <a:off x="-50800" y="1066800"/>
            <a:ext cx="3429000"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defRPr/>
            </a:pPr>
            <a:r>
              <a:rPr lang="en-US" sz="1600" smtClean="0">
                <a:solidFill>
                  <a:srgbClr val="FF0000"/>
                </a:solidFill>
                <a:effectLst>
                  <a:outerShdw blurRad="38100" dist="38100" dir="2700000" algn="tl">
                    <a:srgbClr val="000000"/>
                  </a:outerShdw>
                </a:effectLst>
                <a:latin typeface="Comic Sans MS" pitchFamily="66" charset="0"/>
              </a:rPr>
              <a:t>MONITORING PROGRAMS</a:t>
            </a:r>
          </a:p>
          <a:p>
            <a:pPr eaLnBrk="1" hangingPunct="1">
              <a:defRPr/>
            </a:pPr>
            <a:endParaRPr lang="en-US" sz="1600" smtClean="0">
              <a:solidFill>
                <a:srgbClr val="FFFF00"/>
              </a:solidFill>
              <a:effectLst>
                <a:outerShdw blurRad="38100" dist="38100" dir="2700000" algn="tl">
                  <a:srgbClr val="000000"/>
                </a:outerShdw>
              </a:effectLst>
              <a:latin typeface="Comic Sans MS" pitchFamily="66" charset="0"/>
            </a:endParaRPr>
          </a:p>
          <a:p>
            <a:pPr eaLnBrk="1" hangingPunct="1">
              <a:defRPr/>
            </a:pPr>
            <a:r>
              <a:rPr lang="en-US" sz="1600" smtClean="0">
                <a:solidFill>
                  <a:srgbClr val="FFFF00"/>
                </a:solidFill>
                <a:effectLst>
                  <a:outerShdw blurRad="38100" dist="38100" dir="2700000" algn="tl">
                    <a:srgbClr val="000000"/>
                  </a:outerShdw>
                </a:effectLst>
                <a:latin typeface="Comic Sans MS" pitchFamily="66" charset="0"/>
              </a:rPr>
              <a:t>ModMon:  </a:t>
            </a:r>
            <a:r>
              <a:rPr lang="en-US" sz="1600" smtClean="0">
                <a:solidFill>
                  <a:srgbClr val="FF3300"/>
                </a:solidFill>
                <a:effectLst>
                  <a:outerShdw blurRad="38100" dist="38100" dir="2700000" algn="tl">
                    <a:srgbClr val="000000"/>
                  </a:outerShdw>
                </a:effectLst>
                <a:latin typeface="Comic Sans MS" pitchFamily="66" charset="0"/>
              </a:rPr>
              <a:t>Since 1994</a:t>
            </a:r>
          </a:p>
          <a:p>
            <a:pPr eaLnBrk="1" hangingPunct="1">
              <a:defRPr/>
            </a:pPr>
            <a:r>
              <a:rPr lang="en-US" sz="1600" smtClean="0">
                <a:solidFill>
                  <a:srgbClr val="FFFF00"/>
                </a:solidFill>
                <a:effectLst>
                  <a:outerShdw blurRad="38100" dist="38100" dir="2700000" algn="tl">
                    <a:srgbClr val="000000"/>
                  </a:outerShdw>
                </a:effectLst>
                <a:latin typeface="Comic Sans MS" pitchFamily="66" charset="0"/>
              </a:rPr>
              <a:t>www.unc.edu/ims/neuse/modmon</a:t>
            </a:r>
          </a:p>
          <a:p>
            <a:pPr eaLnBrk="1" hangingPunct="1">
              <a:defRPr/>
            </a:pPr>
            <a:endParaRPr lang="en-US" sz="1600" smtClean="0">
              <a:solidFill>
                <a:srgbClr val="FFFF00"/>
              </a:solidFill>
              <a:effectLst>
                <a:outerShdw blurRad="38100" dist="38100" dir="2700000" algn="tl">
                  <a:srgbClr val="000000"/>
                </a:outerShdw>
              </a:effectLst>
              <a:latin typeface="Comic Sans MS" pitchFamily="66" charset="0"/>
            </a:endParaRPr>
          </a:p>
          <a:p>
            <a:pPr eaLnBrk="1" hangingPunct="1">
              <a:defRPr/>
            </a:pPr>
            <a:r>
              <a:rPr lang="en-US" sz="1600" smtClean="0">
                <a:solidFill>
                  <a:srgbClr val="FFFF00"/>
                </a:solidFill>
                <a:effectLst>
                  <a:outerShdw blurRad="38100" dist="38100" dir="2700000" algn="tl">
                    <a:srgbClr val="000000"/>
                  </a:outerShdw>
                </a:effectLst>
                <a:latin typeface="Comic Sans MS" pitchFamily="66" charset="0"/>
              </a:rPr>
              <a:t>FerryMon:  </a:t>
            </a:r>
            <a:r>
              <a:rPr lang="en-US" sz="1600" smtClean="0">
                <a:solidFill>
                  <a:srgbClr val="FF3300"/>
                </a:solidFill>
                <a:effectLst>
                  <a:outerShdw blurRad="38100" dist="38100" dir="2700000" algn="tl">
                    <a:srgbClr val="000000"/>
                  </a:outerShdw>
                </a:effectLst>
                <a:latin typeface="Comic Sans MS" pitchFamily="66" charset="0"/>
              </a:rPr>
              <a:t>Since 2000</a:t>
            </a:r>
          </a:p>
          <a:p>
            <a:pPr eaLnBrk="1" hangingPunct="1">
              <a:defRPr/>
            </a:pPr>
            <a:r>
              <a:rPr lang="en-US" sz="1600" smtClean="0">
                <a:solidFill>
                  <a:srgbClr val="FFFF00"/>
                </a:solidFill>
                <a:effectLst>
                  <a:outerShdw blurRad="38100" dist="38100" dir="2700000" algn="tl">
                    <a:srgbClr val="000000"/>
                  </a:outerShdw>
                </a:effectLst>
                <a:latin typeface="Comic Sans MS" pitchFamily="66" charset="0"/>
              </a:rPr>
              <a:t>www.ferrymon.org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0" y="0"/>
          <a:ext cx="9144000" cy="6858000"/>
        </p:xfrm>
        <a:graphic>
          <a:graphicData uri="http://schemas.openxmlformats.org/presentationml/2006/ole">
            <p:oleObj spid="_x0000_s11266" name="Slide" r:id="rId3" imgW="4572000" imgH="3429000" progId="PowerPoint.Slide.8">
              <p:embed/>
            </p:oleObj>
          </a:graphicData>
        </a:graphic>
      </p:graphicFrame>
      <p:sp>
        <p:nvSpPr>
          <p:cNvPr id="11267" name="Text Box 3"/>
          <p:cNvSpPr txBox="1">
            <a:spLocks noChangeArrowheads="1"/>
          </p:cNvSpPr>
          <p:nvPr/>
        </p:nvSpPr>
        <p:spPr bwMode="auto">
          <a:xfrm>
            <a:off x="5845175" y="1539875"/>
            <a:ext cx="1312863" cy="822325"/>
          </a:xfrm>
          <a:prstGeom prst="rect">
            <a:avLst/>
          </a:prstGeom>
          <a:noFill/>
          <a:ln w="12700">
            <a:noFill/>
            <a:miter lim="800000"/>
            <a:headEnd type="none" w="sm" len="sm"/>
            <a:tailEnd type="none" w="sm" len="sm"/>
          </a:ln>
        </p:spPr>
        <p:txBody>
          <a:bodyPr wrap="none">
            <a:spAutoFit/>
          </a:bodyPr>
          <a:lstStyle/>
          <a:p>
            <a:pPr eaLnBrk="0" hangingPunct="0"/>
            <a:r>
              <a:rPr lang="en-US" b="1"/>
              <a:t>Floyd</a:t>
            </a:r>
          </a:p>
          <a:p>
            <a:pPr eaLnBrk="0" hangingPunct="0"/>
            <a:r>
              <a:rPr lang="en-US" b="1">
                <a:sym typeface="Wingdings" pitchFamily="2" charset="2"/>
              </a:rPr>
              <a:t>  </a:t>
            </a:r>
          </a:p>
        </p:txBody>
      </p:sp>
      <p:sp>
        <p:nvSpPr>
          <p:cNvPr id="260100" name="Rectangle 4"/>
          <p:cNvSpPr>
            <a:spLocks noChangeArrowheads="1"/>
          </p:cNvSpPr>
          <p:nvPr/>
        </p:nvSpPr>
        <p:spPr bwMode="auto">
          <a:xfrm>
            <a:off x="0" y="-61913"/>
            <a:ext cx="9123363" cy="396876"/>
          </a:xfrm>
          <a:prstGeom prst="rect">
            <a:avLst/>
          </a:prstGeom>
          <a:noFill/>
          <a:ln w="9525">
            <a:noFill/>
            <a:miter lim="800000"/>
            <a:headEnd/>
            <a:tailEnd/>
          </a:ln>
          <a:effectLst/>
        </p:spPr>
        <p:txBody>
          <a:bodyPr>
            <a:spAutoFit/>
          </a:bodyPr>
          <a:lstStyle/>
          <a:p>
            <a:pPr>
              <a:defRPr/>
            </a:pPr>
            <a:r>
              <a:rPr lang="en-US" sz="2000">
                <a:solidFill>
                  <a:srgbClr val="FFFF66"/>
                </a:solidFill>
                <a:effectLst>
                  <a:outerShdw blurRad="38100" dist="38100" dir="2700000" algn="tl">
                    <a:srgbClr val="000000"/>
                  </a:outerShdw>
                </a:effectLst>
                <a:latin typeface="Comic Sans MS" pitchFamily="66" charset="0"/>
              </a:rPr>
              <a:t>Hydrology, N loading and phytoplankton production in the Neuse R. Estuary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12712</TotalTime>
  <Words>1971</Words>
  <Application>Microsoft Office PowerPoint</Application>
  <PresentationFormat>On-screen Show (4:3)</PresentationFormat>
  <Paragraphs>305</Paragraphs>
  <Slides>46</Slides>
  <Notes>8</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7</vt:i4>
      </vt:variant>
      <vt:variant>
        <vt:lpstr>Slide Titles</vt:lpstr>
      </vt:variant>
      <vt:variant>
        <vt:i4>46</vt:i4>
      </vt:variant>
    </vt:vector>
  </HeadingPairs>
  <TitlesOfParts>
    <vt:vector size="65" baseType="lpstr">
      <vt:lpstr>Times New Roman</vt:lpstr>
      <vt:lpstr>MS PGothic</vt:lpstr>
      <vt:lpstr>Arial</vt:lpstr>
      <vt:lpstr>Calibri</vt:lpstr>
      <vt:lpstr>Comic Sans MS</vt:lpstr>
      <vt:lpstr>Wingdings 3</vt:lpstr>
      <vt:lpstr>Symbol</vt:lpstr>
      <vt:lpstr>Wingdings</vt:lpstr>
      <vt:lpstr>Arial Rounded MT Bold</vt:lpstr>
      <vt:lpstr>Helvetica</vt:lpstr>
      <vt:lpstr>Default Design</vt:lpstr>
      <vt:lpstr>Office Theme</vt:lpstr>
      <vt:lpstr>Microsoft Photo Editor 3.0 Photo</vt:lpstr>
      <vt:lpstr>Microsoft PowerPoint Slide</vt:lpstr>
      <vt:lpstr>Photo Editor Photo</vt:lpstr>
      <vt:lpstr>Microsoft Office PowerPoint 97-2003 Slide</vt:lpstr>
      <vt:lpstr>Microsoft Office Excel Chart</vt:lpstr>
      <vt:lpstr>Microsoft PowerPoint Presentation</vt:lpstr>
      <vt:lpstr>Adobe Photoshop Image</vt:lpstr>
      <vt:lpstr>Hans Paerl, Joseph Crosswell, Nathan Hall, Alan Joyner, Benjamin Peierls and Karen Rossignol UNC-CH Inst. of Marine Sciences, Morehead City, NC   www.marine.unc.edu.ims/Paerllab   </vt:lpstr>
      <vt:lpstr>The Pamlico Sound System        </vt:lpstr>
      <vt:lpstr>  Assessing ecological impacts and responses of APES  during a period of elevated Hurricane Activity</vt:lpstr>
      <vt:lpstr>A major challenge: Interacting human and climatic perturbations  Their impacts on estuarine and coastal water/habitat quality  </vt:lpstr>
      <vt:lpstr>Slide 5</vt:lpstr>
      <vt:lpstr>Slide 6</vt:lpstr>
      <vt:lpstr>Slide 7</vt:lpstr>
      <vt:lpstr>Slide 8</vt:lpstr>
      <vt:lpstr>Slide 9</vt:lpstr>
      <vt:lpstr>N-enhanced production, the linkage to Hypoxia in the Neuse R. Estuary www.marine.unc.edu/Paerllab</vt:lpstr>
      <vt:lpstr>Linking hypoxia with fish kills in the Neuse River Estuary 1994-2001 Data Sources:  ModMon Project &amp; NC DENR-DWQ</vt:lpstr>
      <vt:lpstr>Slide 12</vt:lpstr>
      <vt:lpstr>Slide 13</vt:lpstr>
      <vt:lpstr>Slide 14</vt:lpstr>
      <vt:lpstr>Slide 15</vt:lpstr>
      <vt:lpstr>Slide 16</vt:lpstr>
      <vt:lpstr>The Hurricanes of 1999: What Happened?</vt:lpstr>
      <vt:lpstr>Slide 18</vt:lpstr>
      <vt:lpstr>Slide 19</vt:lpstr>
      <vt:lpstr>Slide 20</vt:lpstr>
      <vt:lpstr>Slide 21</vt:lpstr>
      <vt:lpstr>Slide 22</vt:lpstr>
      <vt:lpstr>Slide 23</vt:lpstr>
      <vt:lpstr>Ophelia Impacts on Vibrio</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Implications and Conclusions </vt:lpstr>
      <vt:lpstr>Some Adaptive Management Steps </vt:lpstr>
      <vt:lpstr>Slide 43</vt:lpstr>
      <vt:lpstr>Slide 44</vt:lpstr>
      <vt:lpstr>Slide 45</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Luke Twomey</dc:creator>
  <cp:lastModifiedBy>amonion</cp:lastModifiedBy>
  <cp:revision>239</cp:revision>
  <cp:lastPrinted>2012-09-13T14:04:49Z</cp:lastPrinted>
  <dcterms:created xsi:type="dcterms:W3CDTF">2002-10-17T14:14:45Z</dcterms:created>
  <dcterms:modified xsi:type="dcterms:W3CDTF">2012-09-26T12:19:11Z</dcterms:modified>
</cp:coreProperties>
</file>